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38.png" ContentType="image/png"/>
  <Override PartName="/ppt/media/image6.png" ContentType="image/png"/>
  <Override PartName="/ppt/media/image15.png" ContentType="image/png"/>
  <Override PartName="/ppt/media/image37.png" ContentType="image/png"/>
  <Override PartName="/ppt/media/image5.png" ContentType="image/png"/>
  <Override PartName="/ppt/media/image14.png" ContentType="image/png"/>
  <Override PartName="/ppt/media/image19.png" ContentType="image/png"/>
  <Override PartName="/ppt/media/image61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69.png" ContentType="image/png"/>
  <Override PartName="/ppt/media/image32.png" ContentType="image/png"/>
  <Override PartName="/ppt/media/image33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29.png" ContentType="image/png"/>
  <Override PartName="/ppt/media/image26.png" ContentType="image/png"/>
  <Override PartName="/ppt/media/image63.png" ContentType="image/png"/>
  <Override PartName="/ppt/media/image65.png" ContentType="image/png"/>
  <Override PartName="/ppt/media/image28.png" ContentType="image/png"/>
  <Override PartName="/ppt/media/image25.png" ContentType="image/png"/>
  <Override PartName="/ppt/media/image62.png" ContentType="image/png"/>
  <Override PartName="/ppt/media/image64.png" ContentType="image/png"/>
  <Override PartName="/ppt/media/image27.png" ContentType="image/png"/>
  <Override PartName="/ppt/media/image24.png" ContentType="image/png"/>
  <Override PartName="/ppt/media/image23.png" ContentType="image/png"/>
  <Override PartName="/ppt/media/image60.png" ContentType="image/png"/>
  <Override PartName="/ppt/media/image1.png" ContentType="image/png"/>
  <Override PartName="/ppt/media/image10.png" ContentType="image/png"/>
  <Override PartName="/ppt/media/image47.png" ContentType="image/png"/>
  <Override PartName="/ppt/media/image16.png" ContentType="image/png"/>
  <Override PartName="/ppt/media/image7.png" ContentType="image/png"/>
  <Override PartName="/ppt/media/image39.png" ContentType="image/png"/>
  <Override PartName="/ppt/media/image34.png" ContentType="image/png"/>
  <Override PartName="/ppt/media/image2.png" ContentType="image/png"/>
  <Override PartName="/ppt/media/image11.png" ContentType="image/png"/>
  <Override PartName="/ppt/media/image48.png" ContentType="image/png"/>
  <Override PartName="/ppt/media/image17.png" ContentType="image/png"/>
  <Override PartName="/ppt/media/image8.png" ContentType="image/png"/>
  <Override PartName="/ppt/media/image35.png" ContentType="image/png"/>
  <Override PartName="/ppt/media/image3.png" ContentType="image/png"/>
  <Override PartName="/ppt/media/image12.png" ContentType="image/png"/>
  <Override PartName="/ppt/media/image49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9.png" ContentType="image/png"/>
  <Override PartName="/ppt/media/image36.png" ContentType="image/png"/>
  <Override PartName="/ppt/media/image4.png" ContentType="image/png"/>
  <Override PartName="/ppt/media/image13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_rels/slide5.xml.rels" ContentType="application/vnd.openxmlformats-package.relationships+xml"/>
  <Override PartName="/ppt/slides/_rels/slide84.xml.rels" ContentType="application/vnd.openxmlformats-package.relationships+xml"/>
  <Override PartName="/ppt/slides/_rels/slide19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83.xml.rels" ContentType="application/vnd.openxmlformats-package.relationships+xml"/>
  <Override PartName="/ppt/slides/_rels/slide18.xml.rels" ContentType="application/vnd.openxmlformats-package.relationships+xml"/>
  <Override PartName="/ppt/slides/_rels/slide48.xml.rels" ContentType="application/vnd.openxmlformats-package.relationships+xml"/>
  <Override PartName="/ppt/slides/_rels/slide11.xml.rels" ContentType="application/vnd.openxmlformats-package.relationships+xml"/>
  <Override PartName="/ppt/slides/_rels/slide57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82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81.xml.rels" ContentType="application/vnd.openxmlformats-package.relationships+xml"/>
  <Override PartName="/ppt/slides/_rels/slide46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15.xml.rels" ContentType="application/vnd.openxmlformats-package.relationships+xml"/>
  <Override PartName="/ppt/slides/_rels/slide80.xml.rels" ContentType="application/vnd.openxmlformats-package.relationships+xml"/>
  <Override PartName="/ppt/slides/_rels/slide22.xml.rels" ContentType="application/vnd.openxmlformats-package.relationships+xml"/>
  <Override PartName="/ppt/slides/_rels/slide5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67.xml.rels" ContentType="application/vnd.openxmlformats-package.relationships+xml"/>
  <Override PartName="/ppt/slides/_rels/slide31.xml.rels" ContentType="application/vnd.openxmlformats-package.relationships+xml"/>
  <Override PartName="/ppt/slides/_rels/slide68.xml.rels" ContentType="application/vnd.openxmlformats-package.relationships+xml"/>
  <Override PartName="/ppt/slides/_rels/slide32.xml.rels" ContentType="application/vnd.openxmlformats-package.relationships+xml"/>
  <Override PartName="/ppt/slides/_rels/slide69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44.xml.rels" ContentType="application/vnd.openxmlformats-package.relationships+xml"/>
  <Override PartName="/ppt/slides/_rels/slide55.xml.rels" ContentType="application/vnd.openxmlformats-package.relationships+xml"/>
  <Override PartName="/ppt/slides/_rels/slide43.xml.rels" ContentType="application/vnd.openxmlformats-package.relationships+xml"/>
  <Override PartName="/ppt/slides/_rels/slide54.xml.rels" ContentType="application/vnd.openxmlformats-package.relationships+xml"/>
  <Override PartName="/ppt/slides/_rels/slide42.xml.rels" ContentType="application/vnd.openxmlformats-package.relationships+xml"/>
  <Override PartName="/ppt/slides/_rels/slide79.xml.rels" ContentType="application/vnd.openxmlformats-package.relationships+xml"/>
  <Override PartName="/ppt/slides/_rels/slide53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78.xml.rels" ContentType="application/vnd.openxmlformats-package.relationships+xml"/>
  <Override PartName="/ppt/slides/_rels/slide52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77.xml.rels" ContentType="application/vnd.openxmlformats-package.relationships+xml"/>
  <Override PartName="/ppt/slides/_rels/slide51.xml.rels" ContentType="application/vnd.openxmlformats-package.relationships+xml"/>
  <Override PartName="/ppt/slides/_rels/slide88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87.xml.rels" ContentType="application/vnd.openxmlformats-package.relationships+xml"/>
  <Override PartName="/ppt/slides/_rels/slide45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63.xml.rels" ContentType="application/vnd.openxmlformats-package.relationships+xml"/>
  <Override PartName="/ppt/slides/_rels/slide27.xml.rels" ContentType="application/vnd.openxmlformats-package.relationships+xml"/>
  <Override PartName="/ppt/slides/_rels/slide64.xml.rels" ContentType="application/vnd.openxmlformats-package.relationships+xml"/>
  <Override PartName="/ppt/slides/_rels/slide28.xml.rels" ContentType="application/vnd.openxmlformats-package.relationships+xml"/>
  <Override PartName="/ppt/slides/_rels/slide70.xml.rels" ContentType="application/vnd.openxmlformats-package.relationships+xml"/>
  <Override PartName="/ppt/slides/_rels/slide65.xml.rels" ContentType="application/vnd.openxmlformats-package.relationships+xml"/>
  <Override PartName="/ppt/slides/_rels/slide71.xml.rels" ContentType="application/vnd.openxmlformats-package.relationships+xml"/>
  <Override PartName="/ppt/slides/_rels/slide66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14.xml.rels" ContentType="application/vnd.openxmlformats-package.relationships+xml"/>
  <Override PartName="/ppt/slides/_rels/slide86.xml.rels" ContentType="application/vnd.openxmlformats-package.relationships+xml"/>
  <Override PartName="/ppt/slides/_rels/slide74.xml.rels" ContentType="application/vnd.openxmlformats-package.relationships+xml"/>
  <Override PartName="/ppt/slides/_rels/slide85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88.xml" ContentType="application/vnd.openxmlformats-officedocument.presentationml.slide+xml"/>
  <Override PartName="/ppt/slides/slide76.xml" ContentType="application/vnd.openxmlformats-officedocument.presentationml.slide+xml"/>
  <Override PartName="/ppt/slides/slide87.xml" ContentType="application/vnd.openxmlformats-officedocument.presentationml.slide+xml"/>
  <Override PartName="/ppt/slides/slide75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86.xml" ContentType="application/vnd.openxmlformats-officedocument.presentationml.slide+xml"/>
  <Override PartName="/ppt/slides/slide74.xml" ContentType="application/vnd.openxmlformats-officedocument.presentationml.slide+xml"/>
  <Override PartName="/ppt/slides/slide85.xml" ContentType="application/vnd.openxmlformats-officedocument.presentationml.slide+xml"/>
  <Override PartName="/ppt/slides/slide73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80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81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5.xml" ContentType="application/vnd.openxmlformats-officedocument.presentationml.slide+xml"/>
  <Override PartName="/ppt/notesSlides/notesSlide5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_rels/notesSlide5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74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73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8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81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82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8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75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8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76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67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68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69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79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77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88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87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78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86.xml.rels" ContentType="application/vnd.openxmlformats-package.relationships+xml"/>
  <Override PartName="/ppt/notesSlides/_rels/notesSlide85.xml.rels" ContentType="application/vnd.openxmlformats-package.relationships+xml"/>
  <Override PartName="/ppt/notesSlides/_rels/notesSlide72.xml.rels" ContentType="application/vnd.openxmlformats-package.relationships+xml"/>
  <Override PartName="/ppt/notesSlides/_rels/notesSlide71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7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66.xml.rels" ContentType="application/vnd.openxmlformats-package.relationships+xml"/>
  <Override PartName="/ppt/notesSlides/_rels/notesSlide65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5.xml.rels" ContentType="application/vnd.openxmlformats-package.relationships+xml"/>
  <Override PartName="/ppt/notesSlides/notesSlide7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13" r:id="rId72"/>
    <p:sldId id="314" r:id="rId73"/>
    <p:sldId id="315" r:id="rId74"/>
    <p:sldId id="316" r:id="rId75"/>
    <p:sldId id="317" r:id="rId76"/>
    <p:sldId id="318" r:id="rId77"/>
    <p:sldId id="319" r:id="rId78"/>
    <p:sldId id="320" r:id="rId79"/>
    <p:sldId id="321" r:id="rId80"/>
    <p:sldId id="322" r:id="rId81"/>
    <p:sldId id="323" r:id="rId82"/>
    <p:sldId id="324" r:id="rId83"/>
    <p:sldId id="325" r:id="rId84"/>
    <p:sldId id="326" r:id="rId85"/>
    <p:sldId id="327" r:id="rId86"/>
    <p:sldId id="328" r:id="rId87"/>
    <p:sldId id="329" r:id="rId88"/>
    <p:sldId id="330" r:id="rId89"/>
    <p:sldId id="331" r:id="rId90"/>
    <p:sldId id="332" r:id="rId91"/>
    <p:sldId id="333" r:id="rId92"/>
    <p:sldId id="334" r:id="rId93"/>
    <p:sldId id="335" r:id="rId94"/>
    <p:sldId id="336" r:id="rId95"/>
    <p:sldId id="337" r:id="rId96"/>
    <p:sldId id="338" r:id="rId97"/>
    <p:sldId id="339" r:id="rId98"/>
    <p:sldId id="340" r:id="rId99"/>
    <p:sldId id="341" r:id="rId100"/>
    <p:sldId id="342" r:id="rId101"/>
    <p:sldId id="343" r:id="rId102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notesMaster" Target="notesMasters/notesMaster1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slide" Target="slides/slide18.xml"/><Relationship Id="rId33" Type="http://schemas.openxmlformats.org/officeDocument/2006/relationships/slide" Target="slides/slide19.xml"/><Relationship Id="rId34" Type="http://schemas.openxmlformats.org/officeDocument/2006/relationships/slide" Target="slides/slide20.xml"/><Relationship Id="rId35" Type="http://schemas.openxmlformats.org/officeDocument/2006/relationships/slide" Target="slides/slide21.xml"/><Relationship Id="rId36" Type="http://schemas.openxmlformats.org/officeDocument/2006/relationships/slide" Target="slides/slide22.xml"/><Relationship Id="rId37" Type="http://schemas.openxmlformats.org/officeDocument/2006/relationships/slide" Target="slides/slide23.xml"/><Relationship Id="rId38" Type="http://schemas.openxmlformats.org/officeDocument/2006/relationships/slide" Target="slides/slide24.xml"/><Relationship Id="rId39" Type="http://schemas.openxmlformats.org/officeDocument/2006/relationships/slide" Target="slides/slide25.xml"/><Relationship Id="rId40" Type="http://schemas.openxmlformats.org/officeDocument/2006/relationships/slide" Target="slides/slide26.xml"/><Relationship Id="rId41" Type="http://schemas.openxmlformats.org/officeDocument/2006/relationships/slide" Target="slides/slide27.xml"/><Relationship Id="rId42" Type="http://schemas.openxmlformats.org/officeDocument/2006/relationships/slide" Target="slides/slide28.xml"/><Relationship Id="rId43" Type="http://schemas.openxmlformats.org/officeDocument/2006/relationships/slide" Target="slides/slide29.xml"/><Relationship Id="rId44" Type="http://schemas.openxmlformats.org/officeDocument/2006/relationships/slide" Target="slides/slide30.xml"/><Relationship Id="rId45" Type="http://schemas.openxmlformats.org/officeDocument/2006/relationships/slide" Target="slides/slide31.xml"/><Relationship Id="rId46" Type="http://schemas.openxmlformats.org/officeDocument/2006/relationships/slide" Target="slides/slide32.xml"/><Relationship Id="rId47" Type="http://schemas.openxmlformats.org/officeDocument/2006/relationships/slide" Target="slides/slide33.xml"/><Relationship Id="rId48" Type="http://schemas.openxmlformats.org/officeDocument/2006/relationships/slide" Target="slides/slide34.xml"/><Relationship Id="rId49" Type="http://schemas.openxmlformats.org/officeDocument/2006/relationships/slide" Target="slides/slide35.xml"/><Relationship Id="rId50" Type="http://schemas.openxmlformats.org/officeDocument/2006/relationships/slide" Target="slides/slide36.xml"/><Relationship Id="rId51" Type="http://schemas.openxmlformats.org/officeDocument/2006/relationships/slide" Target="slides/slide37.xml"/><Relationship Id="rId52" Type="http://schemas.openxmlformats.org/officeDocument/2006/relationships/slide" Target="slides/slide38.xml"/><Relationship Id="rId53" Type="http://schemas.openxmlformats.org/officeDocument/2006/relationships/slide" Target="slides/slide39.xml"/><Relationship Id="rId54" Type="http://schemas.openxmlformats.org/officeDocument/2006/relationships/slide" Target="slides/slide40.xml"/><Relationship Id="rId55" Type="http://schemas.openxmlformats.org/officeDocument/2006/relationships/slide" Target="slides/slide41.xml"/><Relationship Id="rId56" Type="http://schemas.openxmlformats.org/officeDocument/2006/relationships/slide" Target="slides/slide42.xml"/><Relationship Id="rId57" Type="http://schemas.openxmlformats.org/officeDocument/2006/relationships/slide" Target="slides/slide43.xml"/><Relationship Id="rId58" Type="http://schemas.openxmlformats.org/officeDocument/2006/relationships/slide" Target="slides/slide44.xml"/><Relationship Id="rId59" Type="http://schemas.openxmlformats.org/officeDocument/2006/relationships/slide" Target="slides/slide45.xml"/><Relationship Id="rId60" Type="http://schemas.openxmlformats.org/officeDocument/2006/relationships/slide" Target="slides/slide46.xml"/><Relationship Id="rId61" Type="http://schemas.openxmlformats.org/officeDocument/2006/relationships/slide" Target="slides/slide47.xml"/><Relationship Id="rId62" Type="http://schemas.openxmlformats.org/officeDocument/2006/relationships/slide" Target="slides/slide48.xml"/><Relationship Id="rId63" Type="http://schemas.openxmlformats.org/officeDocument/2006/relationships/slide" Target="slides/slide49.xml"/><Relationship Id="rId64" Type="http://schemas.openxmlformats.org/officeDocument/2006/relationships/slide" Target="slides/slide50.xml"/><Relationship Id="rId65" Type="http://schemas.openxmlformats.org/officeDocument/2006/relationships/slide" Target="slides/slide51.xml"/><Relationship Id="rId66" Type="http://schemas.openxmlformats.org/officeDocument/2006/relationships/slide" Target="slides/slide52.xml"/><Relationship Id="rId67" Type="http://schemas.openxmlformats.org/officeDocument/2006/relationships/slide" Target="slides/slide53.xml"/><Relationship Id="rId68" Type="http://schemas.openxmlformats.org/officeDocument/2006/relationships/slide" Target="slides/slide54.xml"/><Relationship Id="rId69" Type="http://schemas.openxmlformats.org/officeDocument/2006/relationships/slide" Target="slides/slide55.xml"/><Relationship Id="rId70" Type="http://schemas.openxmlformats.org/officeDocument/2006/relationships/slide" Target="slides/slide56.xml"/><Relationship Id="rId71" Type="http://schemas.openxmlformats.org/officeDocument/2006/relationships/slide" Target="slides/slide57.xml"/><Relationship Id="rId72" Type="http://schemas.openxmlformats.org/officeDocument/2006/relationships/slide" Target="slides/slide58.xml"/><Relationship Id="rId73" Type="http://schemas.openxmlformats.org/officeDocument/2006/relationships/slide" Target="slides/slide59.xml"/><Relationship Id="rId74" Type="http://schemas.openxmlformats.org/officeDocument/2006/relationships/slide" Target="slides/slide60.xml"/><Relationship Id="rId75" Type="http://schemas.openxmlformats.org/officeDocument/2006/relationships/slide" Target="slides/slide61.xml"/><Relationship Id="rId76" Type="http://schemas.openxmlformats.org/officeDocument/2006/relationships/slide" Target="slides/slide62.xml"/><Relationship Id="rId77" Type="http://schemas.openxmlformats.org/officeDocument/2006/relationships/slide" Target="slides/slide63.xml"/><Relationship Id="rId78" Type="http://schemas.openxmlformats.org/officeDocument/2006/relationships/slide" Target="slides/slide64.xml"/><Relationship Id="rId79" Type="http://schemas.openxmlformats.org/officeDocument/2006/relationships/slide" Target="slides/slide65.xml"/><Relationship Id="rId80" Type="http://schemas.openxmlformats.org/officeDocument/2006/relationships/slide" Target="slides/slide66.xml"/><Relationship Id="rId81" Type="http://schemas.openxmlformats.org/officeDocument/2006/relationships/slide" Target="slides/slide67.xml"/><Relationship Id="rId82" Type="http://schemas.openxmlformats.org/officeDocument/2006/relationships/slide" Target="slides/slide68.xml"/><Relationship Id="rId83" Type="http://schemas.openxmlformats.org/officeDocument/2006/relationships/slide" Target="slides/slide69.xml"/><Relationship Id="rId84" Type="http://schemas.openxmlformats.org/officeDocument/2006/relationships/slide" Target="slides/slide70.xml"/><Relationship Id="rId85" Type="http://schemas.openxmlformats.org/officeDocument/2006/relationships/slide" Target="slides/slide71.xml"/><Relationship Id="rId86" Type="http://schemas.openxmlformats.org/officeDocument/2006/relationships/slide" Target="slides/slide72.xml"/><Relationship Id="rId87" Type="http://schemas.openxmlformats.org/officeDocument/2006/relationships/slide" Target="slides/slide73.xml"/><Relationship Id="rId88" Type="http://schemas.openxmlformats.org/officeDocument/2006/relationships/slide" Target="slides/slide74.xml"/><Relationship Id="rId89" Type="http://schemas.openxmlformats.org/officeDocument/2006/relationships/slide" Target="slides/slide75.xml"/><Relationship Id="rId90" Type="http://schemas.openxmlformats.org/officeDocument/2006/relationships/slide" Target="slides/slide76.xml"/><Relationship Id="rId91" Type="http://schemas.openxmlformats.org/officeDocument/2006/relationships/slide" Target="slides/slide77.xml"/><Relationship Id="rId92" Type="http://schemas.openxmlformats.org/officeDocument/2006/relationships/slide" Target="slides/slide78.xml"/><Relationship Id="rId93" Type="http://schemas.openxmlformats.org/officeDocument/2006/relationships/slide" Target="slides/slide79.xml"/><Relationship Id="rId94" Type="http://schemas.openxmlformats.org/officeDocument/2006/relationships/slide" Target="slides/slide80.xml"/><Relationship Id="rId95" Type="http://schemas.openxmlformats.org/officeDocument/2006/relationships/slide" Target="slides/slide81.xml"/><Relationship Id="rId96" Type="http://schemas.openxmlformats.org/officeDocument/2006/relationships/slide" Target="slides/slide82.xml"/><Relationship Id="rId97" Type="http://schemas.openxmlformats.org/officeDocument/2006/relationships/slide" Target="slides/slide83.xml"/><Relationship Id="rId98" Type="http://schemas.openxmlformats.org/officeDocument/2006/relationships/slide" Target="slides/slide84.xml"/><Relationship Id="rId99" Type="http://schemas.openxmlformats.org/officeDocument/2006/relationships/slide" Target="slides/slide85.xml"/><Relationship Id="rId100" Type="http://schemas.openxmlformats.org/officeDocument/2006/relationships/slide" Target="slides/slide86.xml"/><Relationship Id="rId101" Type="http://schemas.openxmlformats.org/officeDocument/2006/relationships/slide" Target="slides/slide87.xml"/><Relationship Id="rId102" Type="http://schemas.openxmlformats.org/officeDocument/2006/relationships/slide" Target="slides/slide88.xml"/><Relationship Id="rId10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5B8A5374-2856-4D97-9E51-61C7418AE89B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
</Relationships>
</file>

<file path=ppt/notesSlides/_rels/notesSlide67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
</Relationships>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70.xml.rels><?xml version="1.0" encoding="UTF-8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
</Relationships>
</file>

<file path=ppt/notesSlides/_rels/notesSlide71.xml.rels><?xml version="1.0" encoding="UTF-8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
</Relationships>
</file>

<file path=ppt/notesSlides/_rels/notesSlide72.xml.rels><?xml version="1.0" encoding="UTF-8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
</Relationships>
</file>

<file path=ppt/notesSlides/_rels/notesSlide73.xml.rels><?xml version="1.0" encoding="UTF-8"?>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
</Relationships>
</file>

<file path=ppt/notesSlides/_rels/notesSlide74.xml.rels><?xml version="1.0" encoding="UTF-8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
</Relationships>
</file>

<file path=ppt/notesSlides/_rels/notesSlide75.xml.rels><?xml version="1.0" encoding="UTF-8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
</Relationships>
</file>

<file path=ppt/notesSlides/_rels/notesSlide76.xml.rels><?xml version="1.0" encoding="UTF-8"?>
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
</Relationships>
</file>

<file path=ppt/notesSlides/_rels/notesSlide77.xml.rels><?xml version="1.0" encoding="UTF-8"?>
<Relationships xmlns="http://schemas.openxmlformats.org/package/2006/relationships"><Relationship Id="rId1" Type="http://schemas.openxmlformats.org/officeDocument/2006/relationships/slide" Target="../slides/slide77.xml"/><Relationship Id="rId2" Type="http://schemas.openxmlformats.org/officeDocument/2006/relationships/notesMaster" Target="../notesMasters/notesMaster1.xml"/>
</Relationships>
</file>

<file path=ppt/notesSlides/_rels/notesSlide78.xml.rels><?xml version="1.0" encoding="UTF-8"?>
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
</Relationships>
</file>

<file path=ppt/notesSlides/_rels/notesSlide79.xml.rels><?xml version="1.0" encoding="UTF-8"?>
<Relationships xmlns="http://schemas.openxmlformats.org/package/2006/relationships"><Relationship Id="rId1" Type="http://schemas.openxmlformats.org/officeDocument/2006/relationships/slide" Target="../slides/slide79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80.xml.rels><?xml version="1.0" encoding="UTF-8"?>
<Relationships xmlns="http://schemas.openxmlformats.org/package/2006/relationships"><Relationship Id="rId1" Type="http://schemas.openxmlformats.org/officeDocument/2006/relationships/slide" Target="../slides/slide80.xml"/><Relationship Id="rId2" Type="http://schemas.openxmlformats.org/officeDocument/2006/relationships/notesMaster" Target="../notesMasters/notesMaster1.xml"/>
</Relationships>
</file>

<file path=ppt/notesSlides/_rels/notesSlide81.xml.rels><?xml version="1.0" encoding="UTF-8"?>
<Relationships xmlns="http://schemas.openxmlformats.org/package/2006/relationships"><Relationship Id="rId1" Type="http://schemas.openxmlformats.org/officeDocument/2006/relationships/slide" Target="../slides/slide81.xml"/><Relationship Id="rId2" Type="http://schemas.openxmlformats.org/officeDocument/2006/relationships/notesMaster" Target="../notesMasters/notesMaster1.xml"/>
</Relationships>
</file>

<file path=ppt/notesSlides/_rels/notesSlide82.xml.rels><?xml version="1.0" encoding="UTF-8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
</Relationships>
</file>

<file path=ppt/notesSlides/_rels/notesSlide83.xml.rels><?xml version="1.0" encoding="UTF-8"?>
<Relationships xmlns="http://schemas.openxmlformats.org/package/2006/relationships"><Relationship Id="rId1" Type="http://schemas.openxmlformats.org/officeDocument/2006/relationships/slide" Target="../slides/slide83.xml"/><Relationship Id="rId2" Type="http://schemas.openxmlformats.org/officeDocument/2006/relationships/notesMaster" Target="../notesMasters/notesMaster1.xml"/>
</Relationships>
</file>

<file path=ppt/notesSlides/_rels/notesSlide84.xml.rels><?xml version="1.0" encoding="UTF-8"?>
<Relationships xmlns="http://schemas.openxmlformats.org/package/2006/relationships"><Relationship Id="rId1" Type="http://schemas.openxmlformats.org/officeDocument/2006/relationships/slide" Target="../slides/slide84.xml"/><Relationship Id="rId2" Type="http://schemas.openxmlformats.org/officeDocument/2006/relationships/notesMaster" Target="../notesMasters/notesMaster1.xml"/>
</Relationships>
</file>

<file path=ppt/notesSlides/_rels/notesSlide85.xml.rels><?xml version="1.0" encoding="UTF-8"?>
<Relationships xmlns="http://schemas.openxmlformats.org/package/2006/relationships"><Relationship Id="rId1" Type="http://schemas.openxmlformats.org/officeDocument/2006/relationships/slide" Target="../slides/slide85.xml"/><Relationship Id="rId2" Type="http://schemas.openxmlformats.org/officeDocument/2006/relationships/notesMaster" Target="../notesMasters/notesMaster1.xml"/>
</Relationships>
</file>

<file path=ppt/notesSlides/_rels/notesSlide86.xml.rels><?xml version="1.0" encoding="UTF-8"?>
<Relationships xmlns="http://schemas.openxmlformats.org/package/2006/relationships"><Relationship Id="rId1" Type="http://schemas.openxmlformats.org/officeDocument/2006/relationships/slide" Target="../slides/slide86.xml"/><Relationship Id="rId2" Type="http://schemas.openxmlformats.org/officeDocument/2006/relationships/notesMaster" Target="../notesMasters/notesMaster1.xml"/>
</Relationships>
</file>

<file path=ppt/notesSlides/_rels/notesSlide87.xml.rels><?xml version="1.0" encoding="UTF-8"?>
<Relationships xmlns="http://schemas.openxmlformats.org/package/2006/relationships"><Relationship Id="rId1" Type="http://schemas.openxmlformats.org/officeDocument/2006/relationships/slide" Target="../slides/slide87.xml"/><Relationship Id="rId2" Type="http://schemas.openxmlformats.org/officeDocument/2006/relationships/notesMaster" Target="../notesMasters/notesMaster1.xml"/>
</Relationships>
</file>

<file path=ppt/notesSlides/_rels/notesSlide88.xml.rels><?xml version="1.0" encoding="UTF-8"?>
<Relationships xmlns="http://schemas.openxmlformats.org/package/2006/relationships"><Relationship Id="rId1" Type="http://schemas.openxmlformats.org/officeDocument/2006/relationships/slide" Target="../slides/slide8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6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2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BE54A96-8117-4BEA-988A-B2F84EF1221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9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8878F86-DF71-44E0-B2D4-BF0DD3404FF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2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8FBB980-6993-45B4-A51A-54C3681A13F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DE88C6A-D905-4F0E-97C0-2B39EC5F780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DC17D4A-D552-4967-9B31-4EE001A49E2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1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5876D93-D913-485E-8D91-D4390A0D511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4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DEE7A4E-B546-45A3-8FBF-D004F61E75B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A6CCA59-D0B0-4A36-8F86-30AD4C8240A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0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4387310-5B33-4C9C-9B46-B6D56CC4F80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3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85B9EA8-8843-469D-8E58-4D10204632B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6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CB7A832-59AE-4301-9FA7-41F617696D6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6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5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9FFDE6D-8E62-4397-A8E6-3588198B3EA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9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28F294B-92FC-4470-BC61-7AE9B1AC2F4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0450B82-846F-4564-81E8-C3264AFCCA8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3713E9A-F4DF-4624-99E9-B589F7EFF73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E7C90D2-427E-4663-9BCE-D362ADD9B3C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EE36BE2-A44E-444E-BD71-CF02C894DF8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4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D4D02D3-02B8-4FB4-B9D9-DC2C4FDC56A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7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F56C087-D62B-4E3E-8E3F-EA2DE0A1959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0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EEA78B3-1143-4177-B023-371EF467AAC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3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624A30F-506B-4BF2-963F-8B3F24A595A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6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501FCDF-9E92-421C-B95D-8D016F342E1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6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8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D55A4CE-5FB1-4CBB-981C-8E474D0E2FF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9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72D4826-41A1-48D9-AC85-6AA57A151D9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2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642D05A-135D-4010-947E-78B6A402E49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5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D11AB8C-BAD1-48B0-8E29-3FC910F7BFA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E1AC6BA-A37B-4642-B582-CCCA170C0E8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1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26D4403-CD2B-43F5-A183-8DE3527F16A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4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2AE0DE0-2EE5-49CB-9EAA-E59DD4466E9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7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9D9C01D-68C6-40A7-AC26-35834D2CBFE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0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4CE5197-B390-432F-BC4D-ECECA714DFA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3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5380C48-7BBE-4551-BF6D-6A5C28A855B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6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E09FC7F-AC8E-4185-B78A-6DAAA85F576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1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0274B6A-9F0E-43B8-997E-F2E068A2FB0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9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564AE82-3F7E-4B29-A25C-1DD949BC8D4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2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D57A223-9405-4746-8126-CA4C1DCD420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5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675A437-4BD4-4D95-8EDB-3C86E8B72DE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8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586264B-1AAD-4994-9018-BCAFA216848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1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01A9B95-45C5-4FDE-96DB-BA263754E7A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4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8A33113-4C1D-49C2-9CE0-D7980D36183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7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43654FD-07D6-486E-811F-07526E8A1E6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0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882598A-0853-4E97-B7A0-FE2009F733A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3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9111922-0EB5-4521-B8F3-19DFA7B53C6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6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E095F33-636F-404B-BD32-1CEE726163D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4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1A9FD44-7A44-4961-B0F2-33AE25E7B0C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9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76A4649-D0C5-4B6B-B581-B62F0709FA7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2" name="PlaceHolder 3"/>
          <p:cNvSpPr>
            <a:spLocks noGrp="1"/>
          </p:cNvSpPr>
          <p:nvPr>
            <p:ph type="sldNum" idx="5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5E7E5DF-1391-4ADB-86B1-79AEF30430E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5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74933AE-77EC-4EA0-AAA8-3253503D2C2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8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0A2EBCD-1A80-4346-8DE7-FF27A3E98FC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1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19B1C9A-3CC9-422B-B3DD-E291808F9B7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4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3ACB00E-F87E-40A4-A6DF-D19783A39C1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7" name="PlaceHolder 3"/>
          <p:cNvSpPr>
            <a:spLocks noGrp="1"/>
          </p:cNvSpPr>
          <p:nvPr>
            <p:ph type="sldNum" idx="5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B419C73-8792-4BA3-8AC6-FE1ECDBB5CA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0" name="PlaceHolder 3"/>
          <p:cNvSpPr>
            <a:spLocks noGrp="1"/>
          </p:cNvSpPr>
          <p:nvPr>
            <p:ph type="sldNum" idx="6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F5C7BBA-BA8E-4E1D-951B-2310FB0FE32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3" name="PlaceHolder 3"/>
          <p:cNvSpPr>
            <a:spLocks noGrp="1"/>
          </p:cNvSpPr>
          <p:nvPr>
            <p:ph type="sldNum" idx="6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23D5B86-245C-48F6-8CD1-4B4DE3E3762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6" name="PlaceHolder 3"/>
          <p:cNvSpPr>
            <a:spLocks noGrp="1"/>
          </p:cNvSpPr>
          <p:nvPr>
            <p:ph type="sldNum" idx="6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9B4F478-0F33-41E2-B197-1038A637E03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722E18C-3E10-4048-9E19-452D0440911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9" name="PlaceHolder 3"/>
          <p:cNvSpPr>
            <a:spLocks noGrp="1"/>
          </p:cNvSpPr>
          <p:nvPr>
            <p:ph type="sldNum" idx="6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9362B7A-3518-4269-B646-1CF148CB36F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2" name="PlaceHolder 3"/>
          <p:cNvSpPr>
            <a:spLocks noGrp="1"/>
          </p:cNvSpPr>
          <p:nvPr>
            <p:ph type="sldNum" idx="6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949038A-DB69-44F2-8EAB-4A58E37E147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5" name="PlaceHolder 3"/>
          <p:cNvSpPr>
            <a:spLocks noGrp="1"/>
          </p:cNvSpPr>
          <p:nvPr>
            <p:ph type="sldNum" idx="6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3BF05A2-0D16-4AD0-969B-C2050BDE9BD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8" name="PlaceHolder 3"/>
          <p:cNvSpPr>
            <a:spLocks noGrp="1"/>
          </p:cNvSpPr>
          <p:nvPr>
            <p:ph type="sldNum" idx="6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2BE9EA1-4B09-40B8-9272-82E71726FD0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1" name="PlaceHolder 3"/>
          <p:cNvSpPr>
            <a:spLocks noGrp="1"/>
          </p:cNvSpPr>
          <p:nvPr>
            <p:ph type="sldNum" idx="6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5095AD3-3C8A-4CD7-9DE5-61E3647DBE9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4" name="PlaceHolder 3"/>
          <p:cNvSpPr>
            <a:spLocks noGrp="1"/>
          </p:cNvSpPr>
          <p:nvPr>
            <p:ph type="sldNum" idx="6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DD0DFBE-D7DB-424E-AD92-50ED5094B1A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7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939E1C1-EEE4-4734-8400-643F086843F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0" name="PlaceHolder 3"/>
          <p:cNvSpPr>
            <a:spLocks noGrp="1"/>
          </p:cNvSpPr>
          <p:nvPr>
            <p:ph type="sldNum" idx="7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D928E7C-0002-4171-83A3-4DB06CD257A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3" name="PlaceHolder 3"/>
          <p:cNvSpPr>
            <a:spLocks noGrp="1"/>
          </p:cNvSpPr>
          <p:nvPr>
            <p:ph type="sldNum" idx="7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4E939F7-4F03-44EC-9FEC-4F19472CE33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6" name="PlaceHolder 3"/>
          <p:cNvSpPr>
            <a:spLocks noGrp="1"/>
          </p:cNvSpPr>
          <p:nvPr>
            <p:ph type="sldNum" idx="7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F180449-510B-4B71-B2AE-0F36CFE5B40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0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954872D-FA3C-4EF9-9071-115DED93240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8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9" name="PlaceHolder 3"/>
          <p:cNvSpPr>
            <a:spLocks noGrp="1"/>
          </p:cNvSpPr>
          <p:nvPr>
            <p:ph type="sldNum" idx="7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95A16C6-725B-46C8-A357-522FE35F4B4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9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2" name="PlaceHolder 3"/>
          <p:cNvSpPr>
            <a:spLocks noGrp="1"/>
          </p:cNvSpPr>
          <p:nvPr>
            <p:ph type="sldNum" idx="7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10A0FD6-1BC0-4BEB-96A2-5C0BA4BE598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9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5" name="PlaceHolder 3"/>
          <p:cNvSpPr>
            <a:spLocks noGrp="1"/>
          </p:cNvSpPr>
          <p:nvPr>
            <p:ph type="sldNum" idx="7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2533C33-2A2A-403E-9CE5-5F68FFB3A482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9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8" name="PlaceHolder 3"/>
          <p:cNvSpPr>
            <a:spLocks noGrp="1"/>
          </p:cNvSpPr>
          <p:nvPr>
            <p:ph type="sldNum" idx="7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F0A2709-3E3E-4459-85BD-A1CCDC76185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9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1" name="PlaceHolder 3"/>
          <p:cNvSpPr>
            <a:spLocks noGrp="1"/>
          </p:cNvSpPr>
          <p:nvPr>
            <p:ph type="sldNum" idx="7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33FC7C7-4474-4493-A02F-3A8C6686075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9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4" name="PlaceHolder 3"/>
          <p:cNvSpPr>
            <a:spLocks noGrp="1"/>
          </p:cNvSpPr>
          <p:nvPr>
            <p:ph type="sldNum" idx="7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E9A21DF-3728-43CA-A21D-8D37A979CE4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9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7" name="PlaceHolder 3"/>
          <p:cNvSpPr>
            <a:spLocks noGrp="1"/>
          </p:cNvSpPr>
          <p:nvPr>
            <p:ph type="sldNum" idx="7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DAEC584-2CD2-41AD-8D2E-D0CA06CD309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9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0" name="PlaceHolder 3"/>
          <p:cNvSpPr>
            <a:spLocks noGrp="1"/>
          </p:cNvSpPr>
          <p:nvPr>
            <p:ph type="sldNum" idx="8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703F794-AC53-46F2-9736-5FB460D7B55E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9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3" name="PlaceHolder 3"/>
          <p:cNvSpPr>
            <a:spLocks noGrp="1"/>
          </p:cNvSpPr>
          <p:nvPr>
            <p:ph type="sldNum" idx="8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98E0D04-5754-461A-9FC0-6BAB04BF6DE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9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6" name="PlaceHolder 3"/>
          <p:cNvSpPr>
            <a:spLocks noGrp="1"/>
          </p:cNvSpPr>
          <p:nvPr>
            <p:ph type="sldNum" idx="8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782FBA2-43F7-4595-883B-744BB05D97E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B283E1E-7200-4F06-BA65-15EDFBFF6C9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9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9" name="PlaceHolder 3"/>
          <p:cNvSpPr>
            <a:spLocks noGrp="1"/>
          </p:cNvSpPr>
          <p:nvPr>
            <p:ph type="sldNum" idx="8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ED0F12B-A816-45E6-9EB5-39F75DB209D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9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2" name="PlaceHolder 3"/>
          <p:cNvSpPr>
            <a:spLocks noGrp="1"/>
          </p:cNvSpPr>
          <p:nvPr>
            <p:ph type="sldNum" idx="8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BAB2FEE-6E7E-44D5-B7B5-4204AD36A35D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9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5" name="PlaceHolder 3"/>
          <p:cNvSpPr>
            <a:spLocks noGrp="1"/>
          </p:cNvSpPr>
          <p:nvPr>
            <p:ph type="sldNum" idx="8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FA39D6F-39A3-4F71-BF55-E21B8D99B97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9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8" name="PlaceHolder 3"/>
          <p:cNvSpPr>
            <a:spLocks noGrp="1"/>
          </p:cNvSpPr>
          <p:nvPr>
            <p:ph type="sldNum" idx="8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60466A2-5401-4A99-AAF3-B4F084C454B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9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1" name="PlaceHolder 3"/>
          <p:cNvSpPr>
            <a:spLocks noGrp="1"/>
          </p:cNvSpPr>
          <p:nvPr>
            <p:ph type="sldNum" idx="8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4F14378-6883-48AB-8A1F-D7B46EC8BBE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9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4" name="PlaceHolder 3"/>
          <p:cNvSpPr>
            <a:spLocks noGrp="1"/>
          </p:cNvSpPr>
          <p:nvPr>
            <p:ph type="sldNum" idx="8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4751B18-8E4F-4475-91D5-50112B585C2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9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7" name="PlaceHolder 3"/>
          <p:cNvSpPr>
            <a:spLocks noGrp="1"/>
          </p:cNvSpPr>
          <p:nvPr>
            <p:ph type="sldNum" idx="8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F45F8F2-1632-42B2-A665-3F4D7AF13B1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9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0" name="PlaceHolder 3"/>
          <p:cNvSpPr>
            <a:spLocks noGrp="1"/>
          </p:cNvSpPr>
          <p:nvPr>
            <p:ph type="sldNum" idx="9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0DE7BDB-E726-4341-8D2E-65E1BFAB6F2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9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3" name="PlaceHolder 3"/>
          <p:cNvSpPr>
            <a:spLocks noGrp="1"/>
          </p:cNvSpPr>
          <p:nvPr>
            <p:ph type="sldNum" idx="9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EA8493D-C8CF-44E7-B299-2BAB4B5DED3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960" cy="3084840"/>
          </a:xfrm>
          <a:prstGeom prst="rect">
            <a:avLst/>
          </a:prstGeom>
          <a:ln w="0">
            <a:noFill/>
          </a:ln>
        </p:spPr>
      </p:sp>
      <p:sp>
        <p:nvSpPr>
          <p:cNvPr id="7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46673D6-4A7B-4258-B6AB-F4E38469A5B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664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4920" cy="227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4920" cy="4772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6640" cy="1373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9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hyperlink" Target="https://threejs.org" TargetMode="External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8.png"/><Relationship Id="rId3" Type="http://schemas.openxmlformats.org/officeDocument/2006/relationships/hyperlink" Target="https://docs.mapbox.com/mapbox-gl-js/api/" TargetMode="External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0.png"/><Relationship Id="rId3" Type="http://schemas.openxmlformats.org/officeDocument/2006/relationships/hyperlink" Target="https://openlayers.org/" TargetMode="External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1.png"/><Relationship Id="rId3" Type="http://schemas.openxmlformats.org/officeDocument/2006/relationships/hyperlink" Target="https://leafletjs.com/" TargetMode="External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sandcastle.cesium.com/?src=CZML.html" TargetMode="External"/><Relationship Id="rId3" Type="http://schemas.openxmlformats.org/officeDocument/2006/relationships/hyperlink" Target="https://sandcastle.cesium.com/index.html" TargetMode="External"/><Relationship Id="rId4" Type="http://schemas.openxmlformats.org/officeDocument/2006/relationships/image" Target="../media/image27.png"/><Relationship Id="rId5" Type="http://schemas.openxmlformats.org/officeDocument/2006/relationships/hyperlink" Target="https://github.com/meshbor" TargetMode="External"/><Relationship Id="rId6" Type="http://schemas.openxmlformats.org/officeDocument/2006/relationships/image" Target="../media/image28.png"/><Relationship Id="rId7" Type="http://schemas.openxmlformats.org/officeDocument/2006/relationships/hyperlink" Target="https://resium.reearth.io/getting_started" TargetMode="External"/><Relationship Id="rId8" Type="http://schemas.openxmlformats.org/officeDocument/2006/relationships/hyperlink" Target="https://resium.reearth.io/" TargetMode="External"/><Relationship Id="rId9" Type="http://schemas.openxmlformats.org/officeDocument/2006/relationships/image" Target="../media/image29.pn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ion.cesium.com/signin" TargetMode="External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6.png"/><Relationship Id="rId3" Type="http://schemas.openxmlformats.org/officeDocument/2006/relationships/hyperlink" Target="https://cesium.com/blog/2024/08/08/lockheed-martin-tracks-wildland-fires-with-cesium/" TargetMode="External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66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6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68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70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7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72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7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74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7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76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77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78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7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8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80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8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82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8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84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8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86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87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8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65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66" name="Image 1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4960" cy="8228160"/>
          </a:xfrm>
          <a:prstGeom prst="rect">
            <a:avLst/>
          </a:prstGeom>
          <a:ln w="0">
            <a:noFill/>
          </a:ln>
        </p:spPr>
      </p:pic>
      <p:pic>
        <p:nvPicPr>
          <p:cNvPr id="67" name="Image 2" descr="preencoded.png"/>
          <p:cNvPicPr/>
          <p:nvPr/>
        </p:nvPicPr>
        <p:blipFill>
          <a:blip r:embed="rId3"/>
          <a:stretch/>
        </p:blipFill>
        <p:spPr>
          <a:xfrm>
            <a:off x="9427320" y="2731320"/>
            <a:ext cx="4917960" cy="2765520"/>
          </a:xfrm>
          <a:prstGeom prst="rect">
            <a:avLst/>
          </a:prstGeom>
          <a:ln w="0">
            <a:noFill/>
          </a:ln>
        </p:spPr>
      </p:pic>
      <p:sp>
        <p:nvSpPr>
          <p:cNvPr id="68" name="Text 1"/>
          <p:cNvSpPr/>
          <p:nvPr/>
        </p:nvSpPr>
        <p:spPr>
          <a:xfrm>
            <a:off x="793800" y="1520640"/>
            <a:ext cx="7554960" cy="195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7699"/>
              </a:lnSpc>
              <a:tabLst>
                <a:tab algn="l" pos="0"/>
              </a:tabLst>
            </a:pPr>
            <a:r>
              <a:rPr b="1" lang="en-US" sz="6150" spc="-1" strike="noStrike">
                <a:solidFill>
                  <a:srgbClr val="f0f4f1"/>
                </a:solidFill>
                <a:latin typeface="adonis-web"/>
                <a:ea typeface="adonis-web"/>
              </a:rPr>
              <a:t>Введение в Cesium JS</a:t>
            </a:r>
            <a:endParaRPr b="0" lang="en-US" sz="6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Text 2"/>
          <p:cNvSpPr/>
          <p:nvPr/>
        </p:nvSpPr>
        <p:spPr>
          <a:xfrm>
            <a:off x="793800" y="3817080"/>
            <a:ext cx="7554960" cy="127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0f4f1"/>
                </a:solidFill>
                <a:latin typeface="adonis-web"/>
                <a:ea typeface="adonis-web"/>
              </a:rPr>
              <a:t>Cesium JS - это крутая библиотека JS, созданная для визуализации 3D-геопространственных данных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Text 3"/>
          <p:cNvSpPr/>
          <p:nvPr/>
        </p:nvSpPr>
        <p:spPr>
          <a:xfrm>
            <a:off x="793800" y="5757120"/>
            <a:ext cx="7554960" cy="127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0f4f1"/>
                </a:solidFill>
                <a:latin typeface="adonis-web"/>
                <a:ea typeface="adonis-web"/>
              </a:rPr>
              <a:t>Она позволяет создавать интерактивные карты и приложения для работы с геоданными.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"/>
          <p:cNvSpPr/>
          <p:nvPr/>
        </p:nvSpPr>
        <p:spPr>
          <a:xfrm>
            <a:off x="10075680" y="7271640"/>
            <a:ext cx="5353200" cy="87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650" spc="-1" strike="noStrike">
                <a:solidFill>
                  <a:srgbClr val="f0f4f1"/>
                </a:solidFill>
                <a:latin typeface="adonis-web"/>
                <a:ea typeface="adonis-web"/>
              </a:rPr>
              <a:t>https://cesium.com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34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135" name="Image 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5484960" cy="8228160"/>
          </a:xfrm>
          <a:prstGeom prst="rect">
            <a:avLst/>
          </a:prstGeom>
          <a:ln w="0">
            <a:noFill/>
          </a:ln>
        </p:spPr>
      </p:pic>
      <p:pic>
        <p:nvPicPr>
          <p:cNvPr id="136" name="Image 2" descr="preencoded.png"/>
          <p:cNvPicPr/>
          <p:nvPr/>
        </p:nvPicPr>
        <p:blipFill>
          <a:blip r:embed="rId3"/>
          <a:stretch/>
        </p:blipFill>
        <p:spPr>
          <a:xfrm>
            <a:off x="257400" y="1629000"/>
            <a:ext cx="4969800" cy="4969800"/>
          </a:xfrm>
          <a:prstGeom prst="rect">
            <a:avLst/>
          </a:prstGeom>
          <a:ln w="0">
            <a:noFill/>
          </a:ln>
        </p:spPr>
      </p:pic>
      <p:sp>
        <p:nvSpPr>
          <p:cNvPr id="137" name="Text 1"/>
          <p:cNvSpPr/>
          <p:nvPr/>
        </p:nvSpPr>
        <p:spPr>
          <a:xfrm>
            <a:off x="6207480" y="892440"/>
            <a:ext cx="7700400" cy="128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051"/>
              </a:lnSpc>
              <a:tabLst>
                <a:tab algn="l" pos="0"/>
              </a:tabLst>
            </a:pPr>
            <a:r>
              <a:rPr b="1" lang="en-US" sz="4050" spc="-1" strike="noStrike">
                <a:solidFill>
                  <a:srgbClr val="f0f4f1"/>
                </a:solidFill>
                <a:latin typeface="adonis-web"/>
                <a:ea typeface="adonis-web"/>
              </a:rPr>
              <a:t>Основные возможности Cesium JS</a:t>
            </a:r>
            <a:endParaRPr b="0" lang="en-US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Shape 2"/>
          <p:cNvSpPr/>
          <p:nvPr/>
        </p:nvSpPr>
        <p:spPr>
          <a:xfrm>
            <a:off x="6207480" y="2720520"/>
            <a:ext cx="462240" cy="462240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39" name="Text 3"/>
          <p:cNvSpPr/>
          <p:nvPr/>
        </p:nvSpPr>
        <p:spPr>
          <a:xfrm>
            <a:off x="6351120" y="2797920"/>
            <a:ext cx="174240" cy="30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01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adonis-web"/>
                <a:ea typeface="adonis-web"/>
              </a:rPr>
              <a:t>1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Text 4"/>
          <p:cNvSpPr/>
          <p:nvPr/>
        </p:nvSpPr>
        <p:spPr>
          <a:xfrm>
            <a:off x="6877080" y="2720520"/>
            <a:ext cx="3076920" cy="64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d7e5d8"/>
                </a:solidFill>
                <a:latin typeface="adonis-web"/>
                <a:ea typeface="adonis-web"/>
              </a:rPr>
              <a:t>Визуализация 3D-геоданных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Text 5"/>
          <p:cNvSpPr/>
          <p:nvPr/>
        </p:nvSpPr>
        <p:spPr>
          <a:xfrm>
            <a:off x="6877080" y="3488040"/>
            <a:ext cx="3076920" cy="131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d7e5d8"/>
                </a:solidFill>
                <a:latin typeface="Syne"/>
                <a:ea typeface="Syne"/>
              </a:rPr>
              <a:t>Позволяет отображать различные геоданные, такие как точки, линии, полигоны и модели.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Shape 6"/>
          <p:cNvSpPr/>
          <p:nvPr/>
        </p:nvSpPr>
        <p:spPr>
          <a:xfrm>
            <a:off x="10161360" y="2720520"/>
            <a:ext cx="462240" cy="462240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3" name="Text 7"/>
          <p:cNvSpPr/>
          <p:nvPr/>
        </p:nvSpPr>
        <p:spPr>
          <a:xfrm>
            <a:off x="10305360" y="2797920"/>
            <a:ext cx="174240" cy="30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01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adonis-web"/>
                <a:ea typeface="adonis-web"/>
              </a:rPr>
              <a:t>2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 8"/>
          <p:cNvSpPr/>
          <p:nvPr/>
        </p:nvSpPr>
        <p:spPr>
          <a:xfrm>
            <a:off x="10830960" y="2720520"/>
            <a:ext cx="2574000" cy="32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d7e5d8"/>
                </a:solidFill>
                <a:latin typeface="adonis-web"/>
                <a:ea typeface="adonis-web"/>
              </a:rPr>
              <a:t>Работа с картами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Text 9"/>
          <p:cNvSpPr/>
          <p:nvPr/>
        </p:nvSpPr>
        <p:spPr>
          <a:xfrm>
            <a:off x="10830960" y="3166200"/>
            <a:ext cx="3076920" cy="16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d7e5d8"/>
                </a:solidFill>
                <a:latin typeface="Syne"/>
                <a:ea typeface="Syne"/>
              </a:rPr>
              <a:t>Возможность создавать и настраивать интерактивные карты с использованием различных источников данных.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Shape 10"/>
          <p:cNvSpPr/>
          <p:nvPr/>
        </p:nvSpPr>
        <p:spPr>
          <a:xfrm>
            <a:off x="6207480" y="5251680"/>
            <a:ext cx="462240" cy="462240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47" name="Text 11"/>
          <p:cNvSpPr/>
          <p:nvPr/>
        </p:nvSpPr>
        <p:spPr>
          <a:xfrm>
            <a:off x="6351120" y="5328720"/>
            <a:ext cx="174240" cy="30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01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adonis-web"/>
                <a:ea typeface="adonis-web"/>
              </a:rPr>
              <a:t>3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Text 12"/>
          <p:cNvSpPr/>
          <p:nvPr/>
        </p:nvSpPr>
        <p:spPr>
          <a:xfrm>
            <a:off x="6877080" y="5251680"/>
            <a:ext cx="3076920" cy="64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d7e5d8"/>
                </a:solidFill>
                <a:latin typeface="adonis-web"/>
                <a:ea typeface="adonis-web"/>
              </a:rPr>
              <a:t>Поддержка различных форматов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 13"/>
          <p:cNvSpPr/>
          <p:nvPr/>
        </p:nvSpPr>
        <p:spPr>
          <a:xfrm>
            <a:off x="6877080" y="6378840"/>
            <a:ext cx="3076920" cy="131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d7e5d8"/>
                </a:solidFill>
                <a:latin typeface="Syne"/>
                <a:ea typeface="Syne"/>
              </a:rPr>
              <a:t>Cesium JS работает с различными форматами геоданных, включая KML, CZML, GeoJSON и 3D Tiles.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 16"/>
          <p:cNvSpPr/>
          <p:nvPr/>
        </p:nvSpPr>
        <p:spPr>
          <a:xfrm>
            <a:off x="10830960" y="5251680"/>
            <a:ext cx="3076920" cy="32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52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153" name="Image 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5484960" cy="8228160"/>
          </a:xfrm>
          <a:prstGeom prst="rect">
            <a:avLst/>
          </a:prstGeom>
          <a:ln w="0">
            <a:noFill/>
          </a:ln>
        </p:spPr>
      </p:pic>
      <p:pic>
        <p:nvPicPr>
          <p:cNvPr id="154" name="Image 2" descr="preencoded.png"/>
          <p:cNvPicPr/>
          <p:nvPr/>
        </p:nvPicPr>
        <p:blipFill>
          <a:blip r:embed="rId3"/>
          <a:stretch/>
        </p:blipFill>
        <p:spPr>
          <a:xfrm>
            <a:off x="257400" y="1629000"/>
            <a:ext cx="4970520" cy="4970520"/>
          </a:xfrm>
          <a:prstGeom prst="rect">
            <a:avLst/>
          </a:prstGeom>
          <a:ln w="0">
            <a:noFill/>
          </a:ln>
        </p:spPr>
      </p:pic>
      <p:sp>
        <p:nvSpPr>
          <p:cNvPr id="155" name="Text 1"/>
          <p:cNvSpPr/>
          <p:nvPr/>
        </p:nvSpPr>
        <p:spPr>
          <a:xfrm>
            <a:off x="6206760" y="894600"/>
            <a:ext cx="7701840" cy="12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051"/>
              </a:lnSpc>
              <a:tabLst>
                <a:tab algn="l" pos="0"/>
              </a:tabLst>
            </a:pPr>
            <a:r>
              <a:rPr b="1" lang="en-US" sz="4050" spc="-1" strike="noStrike">
                <a:solidFill>
                  <a:srgbClr val="f0f4f1"/>
                </a:solidFill>
                <a:latin typeface="adonis-web"/>
                <a:ea typeface="adonis-web"/>
              </a:rPr>
              <a:t>Основные возможности Cesium JS</a:t>
            </a:r>
            <a:endParaRPr b="0" lang="en-US" sz="4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Shape 2"/>
          <p:cNvSpPr/>
          <p:nvPr/>
        </p:nvSpPr>
        <p:spPr>
          <a:xfrm>
            <a:off x="6206760" y="2721600"/>
            <a:ext cx="461880" cy="461880"/>
          </a:xfrm>
          <a:prstGeom prst="roundRect">
            <a:avLst>
              <a:gd name="adj" fmla="val 18668"/>
            </a:avLst>
          </a:prstGeom>
          <a:solidFill>
            <a:srgbClr val="547808"/>
          </a:solidFill>
          <a:ln w="7620">
            <a:solidFill>
              <a:srgbClr val="6d912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57" name="Text 3"/>
          <p:cNvSpPr/>
          <p:nvPr/>
        </p:nvSpPr>
        <p:spPr>
          <a:xfrm>
            <a:off x="6350400" y="2798640"/>
            <a:ext cx="17424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01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adonis-web"/>
                <a:ea typeface="adonis-web"/>
              </a:rPr>
              <a:t>1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Text 4"/>
          <p:cNvSpPr/>
          <p:nvPr/>
        </p:nvSpPr>
        <p:spPr>
          <a:xfrm>
            <a:off x="6876000" y="2721600"/>
            <a:ext cx="3078360" cy="64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d7e5d8"/>
                </a:solidFill>
                <a:latin typeface="adonis-web"/>
                <a:ea typeface="adonis-web"/>
              </a:rPr>
              <a:t>Визуализация 3D-геоданных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 5"/>
          <p:cNvSpPr/>
          <p:nvPr/>
        </p:nvSpPr>
        <p:spPr>
          <a:xfrm>
            <a:off x="6876000" y="3488400"/>
            <a:ext cx="3078360" cy="13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d7e5d8"/>
                </a:solidFill>
                <a:latin typeface="Syne"/>
                <a:ea typeface="Syne"/>
              </a:rPr>
              <a:t>Позволяет отображать различные геоданные, такие как точки, линии, полигоны и модели.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Shape 6"/>
          <p:cNvSpPr/>
          <p:nvPr/>
        </p:nvSpPr>
        <p:spPr>
          <a:xfrm>
            <a:off x="10161360" y="2721600"/>
            <a:ext cx="461880" cy="461880"/>
          </a:xfrm>
          <a:prstGeom prst="roundRect">
            <a:avLst>
              <a:gd name="adj" fmla="val 18668"/>
            </a:avLst>
          </a:prstGeom>
          <a:solidFill>
            <a:srgbClr val="547808"/>
          </a:solidFill>
          <a:ln w="7620">
            <a:solidFill>
              <a:srgbClr val="6d912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1" name="Text 7"/>
          <p:cNvSpPr/>
          <p:nvPr/>
        </p:nvSpPr>
        <p:spPr>
          <a:xfrm>
            <a:off x="10305000" y="2798640"/>
            <a:ext cx="17424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01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adonis-web"/>
                <a:ea typeface="adonis-web"/>
              </a:rPr>
              <a:t>2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 8"/>
          <p:cNvSpPr/>
          <p:nvPr/>
        </p:nvSpPr>
        <p:spPr>
          <a:xfrm>
            <a:off x="10830240" y="2721600"/>
            <a:ext cx="2571840" cy="32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d7e5d8"/>
                </a:solidFill>
                <a:latin typeface="adonis-web"/>
                <a:ea typeface="adonis-web"/>
              </a:rPr>
              <a:t>Работа с картами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Text 9"/>
          <p:cNvSpPr/>
          <p:nvPr/>
        </p:nvSpPr>
        <p:spPr>
          <a:xfrm>
            <a:off x="10830240" y="3166560"/>
            <a:ext cx="3078360" cy="164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d7e5d8"/>
                </a:solidFill>
                <a:latin typeface="Syne"/>
                <a:ea typeface="Syne"/>
              </a:rPr>
              <a:t>Возможность создавать и настраивать интерактивные карты с использованием различных источников данных.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Shape 10"/>
          <p:cNvSpPr/>
          <p:nvPr/>
        </p:nvSpPr>
        <p:spPr>
          <a:xfrm>
            <a:off x="6206760" y="5250600"/>
            <a:ext cx="461880" cy="461880"/>
          </a:xfrm>
          <a:prstGeom prst="roundRect">
            <a:avLst>
              <a:gd name="adj" fmla="val 18668"/>
            </a:avLst>
          </a:prstGeom>
          <a:solidFill>
            <a:srgbClr val="547808"/>
          </a:solidFill>
          <a:ln w="7620">
            <a:solidFill>
              <a:srgbClr val="6d912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5" name="Text 11"/>
          <p:cNvSpPr/>
          <p:nvPr/>
        </p:nvSpPr>
        <p:spPr>
          <a:xfrm>
            <a:off x="6350400" y="5328000"/>
            <a:ext cx="17424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01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adonis-web"/>
                <a:ea typeface="adonis-web"/>
              </a:rPr>
              <a:t>3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Text 12"/>
          <p:cNvSpPr/>
          <p:nvPr/>
        </p:nvSpPr>
        <p:spPr>
          <a:xfrm>
            <a:off x="6876000" y="5250600"/>
            <a:ext cx="3078360" cy="64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d7e5d8"/>
                </a:solidFill>
                <a:latin typeface="adonis-web"/>
                <a:ea typeface="adonis-web"/>
              </a:rPr>
              <a:t>Поддержка различных форматов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Text 13"/>
          <p:cNvSpPr/>
          <p:nvPr/>
        </p:nvSpPr>
        <p:spPr>
          <a:xfrm>
            <a:off x="6876000" y="6341400"/>
            <a:ext cx="3078360" cy="13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d7e5d8"/>
                </a:solidFill>
                <a:latin typeface="Syne"/>
                <a:ea typeface="Syne"/>
              </a:rPr>
              <a:t>Cesium JS работает с различными форматами геоданных, включая KML, CZML, GeoJSON и 3D Tiles.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Shape 14"/>
          <p:cNvSpPr/>
          <p:nvPr/>
        </p:nvSpPr>
        <p:spPr>
          <a:xfrm>
            <a:off x="10161360" y="5250600"/>
            <a:ext cx="461880" cy="461880"/>
          </a:xfrm>
          <a:prstGeom prst="roundRect">
            <a:avLst>
              <a:gd name="adj" fmla="val 18668"/>
            </a:avLst>
          </a:prstGeom>
          <a:solidFill>
            <a:srgbClr val="547808"/>
          </a:solidFill>
          <a:ln w="7620">
            <a:solidFill>
              <a:srgbClr val="6d912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9" name="Text 15"/>
          <p:cNvSpPr/>
          <p:nvPr/>
        </p:nvSpPr>
        <p:spPr>
          <a:xfrm>
            <a:off x="10305000" y="5328000"/>
            <a:ext cx="17424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01"/>
              </a:lnSpc>
              <a:tabLst>
                <a:tab algn="l" pos="0"/>
              </a:tabLst>
            </a:pPr>
            <a:r>
              <a:rPr b="1" lang="en-US" sz="2400" spc="-1" strike="noStrike">
                <a:solidFill>
                  <a:srgbClr val="ffffff"/>
                </a:solidFill>
                <a:latin typeface="adonis-web"/>
                <a:ea typeface="adonis-web"/>
              </a:rPr>
              <a:t>4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Text 16"/>
          <p:cNvSpPr/>
          <p:nvPr/>
        </p:nvSpPr>
        <p:spPr>
          <a:xfrm>
            <a:off x="10830240" y="5250600"/>
            <a:ext cx="3078360" cy="64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d7e5d8"/>
                </a:solidFill>
                <a:latin typeface="adonis-web"/>
                <a:ea typeface="adonis-web"/>
              </a:rPr>
              <a:t>Работа с высотами и топографией: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Text 17"/>
          <p:cNvSpPr/>
          <p:nvPr/>
        </p:nvSpPr>
        <p:spPr>
          <a:xfrm>
            <a:off x="10830240" y="6017400"/>
            <a:ext cx="3078360" cy="131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d7e5d8"/>
                </a:solidFill>
                <a:latin typeface="Syne"/>
                <a:ea typeface="Syne"/>
              </a:rPr>
              <a:t>Возможность создавать и отображать топографические карты и карты с теневыми рельефами.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73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74" name="Text 1"/>
          <p:cNvSpPr/>
          <p:nvPr/>
        </p:nvSpPr>
        <p:spPr>
          <a:xfrm>
            <a:off x="1405800" y="3351960"/>
            <a:ext cx="1277136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Какие есть альтернативы  CesiumJS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ext 2"/>
          <p:cNvSpPr/>
          <p:nvPr/>
        </p:nvSpPr>
        <p:spPr>
          <a:xfrm>
            <a:off x="793800" y="4514400"/>
            <a:ext cx="1304136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77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178" name="Image 1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4960" cy="8228160"/>
          </a:xfrm>
          <a:prstGeom prst="rect">
            <a:avLst/>
          </a:prstGeom>
          <a:ln w="0">
            <a:noFill/>
          </a:ln>
        </p:spPr>
      </p:pic>
      <p:pic>
        <p:nvPicPr>
          <p:cNvPr id="179" name="Image 2" descr="preencoded.png"/>
          <p:cNvPicPr/>
          <p:nvPr/>
        </p:nvPicPr>
        <p:blipFill>
          <a:blip r:embed="rId3"/>
          <a:stretch/>
        </p:blipFill>
        <p:spPr>
          <a:xfrm>
            <a:off x="9427320" y="2270160"/>
            <a:ext cx="4917960" cy="3688200"/>
          </a:xfrm>
          <a:prstGeom prst="rect">
            <a:avLst/>
          </a:prstGeom>
          <a:ln w="0">
            <a:noFill/>
          </a:ln>
        </p:spPr>
      </p:pic>
      <p:sp>
        <p:nvSpPr>
          <p:cNvPr id="180" name="Text 1"/>
          <p:cNvSpPr/>
          <p:nvPr/>
        </p:nvSpPr>
        <p:spPr>
          <a:xfrm>
            <a:off x="793800" y="1824120"/>
            <a:ext cx="566928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Three.js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Text 2"/>
          <p:cNvSpPr/>
          <p:nvPr/>
        </p:nvSpPr>
        <p:spPr>
          <a:xfrm>
            <a:off x="793800" y="2872800"/>
            <a:ext cx="755496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 u="sng">
                <a:solidFill>
                  <a:srgbClr val="0563c1"/>
                </a:solidFill>
                <a:uFillTx/>
                <a:latin typeface="Syne"/>
                <a:ea typeface="Syne"/>
                <a:hlinkClick r:id="rId4"/>
              </a:rPr>
              <a:t>https://threejs.org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Text 3"/>
          <p:cNvSpPr/>
          <p:nvPr/>
        </p:nvSpPr>
        <p:spPr>
          <a:xfrm>
            <a:off x="793800" y="3575880"/>
            <a:ext cx="7554960" cy="21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Самая известная библиотека для 3D-графики в браузере.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Text 4"/>
          <p:cNvSpPr/>
          <p:nvPr/>
        </p:nvSpPr>
        <p:spPr>
          <a:xfrm>
            <a:off x="793800" y="6042600"/>
            <a:ext cx="755496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85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86" name="Shape 1"/>
          <p:cNvSpPr/>
          <p:nvPr/>
        </p:nvSpPr>
        <p:spPr>
          <a:xfrm>
            <a:off x="793800" y="1769040"/>
            <a:ext cx="3976560" cy="1047600"/>
          </a:xfrm>
          <a:prstGeom prst="roundRect">
            <a:avLst>
              <a:gd name="adj" fmla="val 9082"/>
            </a:avLst>
          </a:prstGeom>
          <a:solidFill>
            <a:srgbClr val="183a1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187" name="Image 1" descr="preencoded.png"/>
          <p:cNvPicPr/>
          <p:nvPr/>
        </p:nvPicPr>
        <p:blipFill>
          <a:blip r:embed="rId2"/>
          <a:stretch/>
        </p:blipFill>
        <p:spPr>
          <a:xfrm>
            <a:off x="1020600" y="2067120"/>
            <a:ext cx="423720" cy="338760"/>
          </a:xfrm>
          <a:prstGeom prst="rect">
            <a:avLst/>
          </a:prstGeom>
          <a:ln w="0">
            <a:noFill/>
          </a:ln>
        </p:spPr>
      </p:pic>
      <p:sp>
        <p:nvSpPr>
          <p:cNvPr id="188" name="Text 2"/>
          <p:cNvSpPr/>
          <p:nvPr/>
        </p:nvSpPr>
        <p:spPr>
          <a:xfrm>
            <a:off x="1564560" y="2052360"/>
            <a:ext cx="28710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fffff"/>
                </a:solidFill>
                <a:latin typeface="adonis-web"/>
                <a:ea typeface="adonis-web"/>
              </a:rPr>
              <a:t>Преимущества: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Text 3"/>
          <p:cNvSpPr/>
          <p:nvPr/>
        </p:nvSpPr>
        <p:spPr>
          <a:xfrm>
            <a:off x="1247400" y="3072960"/>
            <a:ext cx="3523320" cy="9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3549"/>
              </a:lnSpc>
              <a:buClr>
                <a:srgbClr val="d7e5d8"/>
              </a:buClr>
              <a:buFont typeface="Symbol"/>
              <a:buChar char=""/>
            </a:pPr>
            <a:r>
              <a:rPr b="1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Широкие возможности по созданию 3D-сцен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Text 4"/>
          <p:cNvSpPr/>
          <p:nvPr/>
        </p:nvSpPr>
        <p:spPr>
          <a:xfrm>
            <a:off x="1247400" y="4491360"/>
            <a:ext cx="3523320" cy="9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3549"/>
              </a:lnSpc>
              <a:buClr>
                <a:srgbClr val="d7e5d8"/>
              </a:buClr>
              <a:buFont typeface="Symbol"/>
              <a:buChar char=""/>
            </a:pPr>
            <a:r>
              <a:rPr b="1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Высокая кастомизация и множество плагинов.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Shape 5"/>
          <p:cNvSpPr/>
          <p:nvPr/>
        </p:nvSpPr>
        <p:spPr>
          <a:xfrm>
            <a:off x="5333040" y="1769040"/>
            <a:ext cx="3976560" cy="1047600"/>
          </a:xfrm>
          <a:prstGeom prst="roundRect">
            <a:avLst>
              <a:gd name="adj" fmla="val 9082"/>
            </a:avLst>
          </a:prstGeom>
          <a:solidFill>
            <a:srgbClr val="4a3f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192" name="Image 2" descr="preencoded.png"/>
          <p:cNvPicPr/>
          <p:nvPr/>
        </p:nvPicPr>
        <p:blipFill>
          <a:blip r:embed="rId3"/>
          <a:stretch/>
        </p:blipFill>
        <p:spPr>
          <a:xfrm>
            <a:off x="5559840" y="2067120"/>
            <a:ext cx="423720" cy="338760"/>
          </a:xfrm>
          <a:prstGeom prst="rect">
            <a:avLst/>
          </a:prstGeom>
          <a:ln w="0">
            <a:noFill/>
          </a:ln>
        </p:spPr>
      </p:pic>
      <p:sp>
        <p:nvSpPr>
          <p:cNvPr id="193" name="Text 6"/>
          <p:cNvSpPr/>
          <p:nvPr/>
        </p:nvSpPr>
        <p:spPr>
          <a:xfrm>
            <a:off x="6211800" y="2052360"/>
            <a:ext cx="28710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fffff"/>
                </a:solidFill>
                <a:latin typeface="adonis-web"/>
                <a:ea typeface="adonis-web"/>
              </a:rPr>
              <a:t>Недостатки: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Text 7"/>
          <p:cNvSpPr/>
          <p:nvPr/>
        </p:nvSpPr>
        <p:spPr>
          <a:xfrm>
            <a:off x="5333040" y="3072960"/>
            <a:ext cx="3976560" cy="14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Нет встроенной поддержки картографии и геопространственных данных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Text 8"/>
          <p:cNvSpPr/>
          <p:nvPr/>
        </p:nvSpPr>
        <p:spPr>
          <a:xfrm>
            <a:off x="5333040" y="4933080"/>
            <a:ext cx="3976560" cy="177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Требуется реализация собственных решений или использование дополнительных плагинов.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Shape 9"/>
          <p:cNvSpPr/>
          <p:nvPr/>
        </p:nvSpPr>
        <p:spPr>
          <a:xfrm>
            <a:off x="9871920" y="1769040"/>
            <a:ext cx="3976560" cy="1047600"/>
          </a:xfrm>
          <a:prstGeom prst="roundRect">
            <a:avLst>
              <a:gd name="adj" fmla="val 9082"/>
            </a:avLst>
          </a:prstGeom>
          <a:solidFill>
            <a:srgbClr val="3348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197" name="Image 3" descr="preencoded.png"/>
          <p:cNvPicPr/>
          <p:nvPr/>
        </p:nvPicPr>
        <p:blipFill>
          <a:blip r:embed="rId4"/>
          <a:stretch/>
        </p:blipFill>
        <p:spPr>
          <a:xfrm>
            <a:off x="10098720" y="2067120"/>
            <a:ext cx="423720" cy="338760"/>
          </a:xfrm>
          <a:prstGeom prst="rect">
            <a:avLst/>
          </a:prstGeom>
          <a:ln w="0">
            <a:noFill/>
          </a:ln>
        </p:spPr>
      </p:pic>
      <p:sp>
        <p:nvSpPr>
          <p:cNvPr id="198" name="Text 10"/>
          <p:cNvSpPr/>
          <p:nvPr/>
        </p:nvSpPr>
        <p:spPr>
          <a:xfrm>
            <a:off x="10751040" y="2052360"/>
            <a:ext cx="28710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fffff"/>
                </a:solidFill>
                <a:latin typeface="adonis-web"/>
                <a:ea typeface="adonis-web"/>
              </a:rPr>
              <a:t>Применение: 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Text 11"/>
          <p:cNvSpPr/>
          <p:nvPr/>
        </p:nvSpPr>
        <p:spPr>
          <a:xfrm>
            <a:off x="9871920" y="3072960"/>
            <a:ext cx="3976560" cy="21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Идеально подходит для создания визуализаций, игр и приложений с требованием к высококачественной 3D-графике.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201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02" name="Image 1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4960" cy="8228160"/>
          </a:xfrm>
          <a:prstGeom prst="rect">
            <a:avLst/>
          </a:prstGeom>
          <a:ln w="0">
            <a:noFill/>
          </a:ln>
        </p:spPr>
      </p:pic>
      <p:sp>
        <p:nvSpPr>
          <p:cNvPr id="203" name="Text 1"/>
          <p:cNvSpPr/>
          <p:nvPr/>
        </p:nvSpPr>
        <p:spPr>
          <a:xfrm>
            <a:off x="793800" y="3408840"/>
            <a:ext cx="566928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Mapbox GL JS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Text 2"/>
          <p:cNvSpPr/>
          <p:nvPr/>
        </p:nvSpPr>
        <p:spPr>
          <a:xfrm>
            <a:off x="793800" y="4457880"/>
            <a:ext cx="755496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 u="sng">
                <a:solidFill>
                  <a:srgbClr val="0563c1"/>
                </a:solidFill>
                <a:uFillTx/>
                <a:latin typeface="Syne"/>
                <a:ea typeface="Syne"/>
                <a:hlinkClick r:id="rId3"/>
              </a:rPr>
              <a:t>https://docs.mapbox.com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4"/>
          <a:stretch/>
        </p:blipFill>
        <p:spPr>
          <a:xfrm>
            <a:off x="11011320" y="4029480"/>
            <a:ext cx="1560600" cy="54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207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08" name="Shape 1"/>
          <p:cNvSpPr/>
          <p:nvPr/>
        </p:nvSpPr>
        <p:spPr>
          <a:xfrm>
            <a:off x="793800" y="1301400"/>
            <a:ext cx="3976560" cy="1047600"/>
          </a:xfrm>
          <a:prstGeom prst="roundRect">
            <a:avLst>
              <a:gd name="adj" fmla="val 9082"/>
            </a:avLst>
          </a:prstGeom>
          <a:solidFill>
            <a:srgbClr val="183a1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09" name="Image 1" descr="preencoded.png"/>
          <p:cNvPicPr/>
          <p:nvPr/>
        </p:nvPicPr>
        <p:blipFill>
          <a:blip r:embed="rId2"/>
          <a:stretch/>
        </p:blipFill>
        <p:spPr>
          <a:xfrm>
            <a:off x="1020600" y="1599480"/>
            <a:ext cx="423720" cy="338760"/>
          </a:xfrm>
          <a:prstGeom prst="rect">
            <a:avLst/>
          </a:prstGeom>
          <a:ln w="0">
            <a:noFill/>
          </a:ln>
        </p:spPr>
      </p:pic>
      <p:sp>
        <p:nvSpPr>
          <p:cNvPr id="210" name="Text 2"/>
          <p:cNvSpPr/>
          <p:nvPr/>
        </p:nvSpPr>
        <p:spPr>
          <a:xfrm>
            <a:off x="1564560" y="1584720"/>
            <a:ext cx="28710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fffff"/>
                </a:solidFill>
                <a:latin typeface="adonis-web"/>
                <a:ea typeface="adonis-web"/>
              </a:rPr>
              <a:t>Преимущества: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Text 3"/>
          <p:cNvSpPr/>
          <p:nvPr/>
        </p:nvSpPr>
        <p:spPr>
          <a:xfrm>
            <a:off x="793800" y="2605320"/>
            <a:ext cx="3976560" cy="10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Встроенная поддержка картографических данных и стилей карт.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Text 4"/>
          <p:cNvSpPr/>
          <p:nvPr/>
        </p:nvSpPr>
        <p:spPr>
          <a:xfrm>
            <a:off x="793800" y="3895200"/>
            <a:ext cx="3976560" cy="14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Поддержка 3D визуализаций зданий, местности и других объектов.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Text 5"/>
          <p:cNvSpPr/>
          <p:nvPr/>
        </p:nvSpPr>
        <p:spPr>
          <a:xfrm>
            <a:off x="793800" y="5539320"/>
            <a:ext cx="3976560" cy="14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Интеграция с сервисами Mapbox, такими как маршрутизация и геокодирование.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Shape 6"/>
          <p:cNvSpPr/>
          <p:nvPr/>
        </p:nvSpPr>
        <p:spPr>
          <a:xfrm>
            <a:off x="5333040" y="1301400"/>
            <a:ext cx="3976560" cy="1047600"/>
          </a:xfrm>
          <a:prstGeom prst="roundRect">
            <a:avLst>
              <a:gd name="adj" fmla="val 9082"/>
            </a:avLst>
          </a:prstGeom>
          <a:solidFill>
            <a:srgbClr val="4a3f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15" name="Image 2" descr="preencoded.png"/>
          <p:cNvPicPr/>
          <p:nvPr/>
        </p:nvPicPr>
        <p:blipFill>
          <a:blip r:embed="rId3"/>
          <a:stretch/>
        </p:blipFill>
        <p:spPr>
          <a:xfrm>
            <a:off x="5559840" y="1599480"/>
            <a:ext cx="423720" cy="338760"/>
          </a:xfrm>
          <a:prstGeom prst="rect">
            <a:avLst/>
          </a:prstGeom>
          <a:ln w="0">
            <a:noFill/>
          </a:ln>
        </p:spPr>
      </p:pic>
      <p:sp>
        <p:nvSpPr>
          <p:cNvPr id="216" name="Text 7"/>
          <p:cNvSpPr/>
          <p:nvPr/>
        </p:nvSpPr>
        <p:spPr>
          <a:xfrm>
            <a:off x="6211800" y="1584720"/>
            <a:ext cx="28710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fffff"/>
                </a:solidFill>
                <a:latin typeface="adonis-web"/>
                <a:ea typeface="adonis-web"/>
              </a:rPr>
              <a:t>Недостатки: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Text 8"/>
          <p:cNvSpPr/>
          <p:nvPr/>
        </p:nvSpPr>
        <p:spPr>
          <a:xfrm>
            <a:off x="5333040" y="2605320"/>
            <a:ext cx="3976560" cy="177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Ограниченные возможности по сравнению с Cesium в плане работы с 3D-глобусами и моделями.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Text 9"/>
          <p:cNvSpPr/>
          <p:nvPr/>
        </p:nvSpPr>
        <p:spPr>
          <a:xfrm>
            <a:off x="4939920" y="4603680"/>
            <a:ext cx="3613680" cy="108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d7e5d8"/>
              </a:buClr>
              <a:buFont typeface="Symbol"/>
              <a:buChar char=""/>
            </a:pPr>
            <a:r>
              <a:rPr b="1" lang="en-US" sz="1750" spc="-1" strike="noStrike">
                <a:solidFill>
                  <a:srgbClr val="d7e5d8"/>
                </a:solidFill>
                <a:latin typeface="Syne"/>
                <a:ea typeface="Syne"/>
              </a:rPr>
              <a:t>Требуется ключ API для большинства функциональностей.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Shape 10"/>
          <p:cNvSpPr/>
          <p:nvPr/>
        </p:nvSpPr>
        <p:spPr>
          <a:xfrm>
            <a:off x="9871920" y="1301400"/>
            <a:ext cx="3976560" cy="1047600"/>
          </a:xfrm>
          <a:prstGeom prst="roundRect">
            <a:avLst>
              <a:gd name="adj" fmla="val 9082"/>
            </a:avLst>
          </a:prstGeom>
          <a:solidFill>
            <a:srgbClr val="3348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20" name="Image 3" descr="preencoded.png"/>
          <p:cNvPicPr/>
          <p:nvPr/>
        </p:nvPicPr>
        <p:blipFill>
          <a:blip r:embed="rId4"/>
          <a:stretch/>
        </p:blipFill>
        <p:spPr>
          <a:xfrm>
            <a:off x="10098720" y="1599480"/>
            <a:ext cx="423720" cy="338760"/>
          </a:xfrm>
          <a:prstGeom prst="rect">
            <a:avLst/>
          </a:prstGeom>
          <a:ln w="0">
            <a:noFill/>
          </a:ln>
        </p:spPr>
      </p:pic>
      <p:sp>
        <p:nvSpPr>
          <p:cNvPr id="221" name="Text 11"/>
          <p:cNvSpPr/>
          <p:nvPr/>
        </p:nvSpPr>
        <p:spPr>
          <a:xfrm>
            <a:off x="10751040" y="1584720"/>
            <a:ext cx="28710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fffff"/>
                </a:solidFill>
                <a:latin typeface="adonis-web"/>
                <a:ea typeface="adonis-web"/>
              </a:rPr>
              <a:t>Применение: 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Text 12"/>
          <p:cNvSpPr/>
          <p:nvPr/>
        </p:nvSpPr>
        <p:spPr>
          <a:xfrm>
            <a:off x="9871920" y="2605320"/>
            <a:ext cx="3976560" cy="31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Подходит для приложений, где необходимы интерактивные карты с возможностью отображения 3D объектов на основе картографических данных.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224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25" name="Image 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5484960" cy="8228160"/>
          </a:xfrm>
          <a:prstGeom prst="rect">
            <a:avLst/>
          </a:prstGeom>
          <a:ln w="0">
            <a:noFill/>
          </a:ln>
        </p:spPr>
      </p:pic>
      <p:sp>
        <p:nvSpPr>
          <p:cNvPr id="226" name="Text 1"/>
          <p:cNvSpPr/>
          <p:nvPr/>
        </p:nvSpPr>
        <p:spPr>
          <a:xfrm>
            <a:off x="6280200" y="2187000"/>
            <a:ext cx="566928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OpenLayers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Text 2"/>
          <p:cNvSpPr/>
          <p:nvPr/>
        </p:nvSpPr>
        <p:spPr>
          <a:xfrm>
            <a:off x="6280200" y="3236040"/>
            <a:ext cx="566928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 u="sng">
                <a:solidFill>
                  <a:srgbClr val="0563c1"/>
                </a:solidFill>
                <a:uFillTx/>
                <a:latin typeface="adonis-web"/>
                <a:ea typeface="adonis-web"/>
                <a:hlinkClick r:id="rId3"/>
              </a:rPr>
              <a:t>openlayers.org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Text 3"/>
          <p:cNvSpPr/>
          <p:nvPr/>
        </p:nvSpPr>
        <p:spPr>
          <a:xfrm>
            <a:off x="6280200" y="4285080"/>
            <a:ext cx="755496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OpenLayers — библиотека для создания интерактивных карт в браузере.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Text 4"/>
          <p:cNvSpPr/>
          <p:nvPr/>
        </p:nvSpPr>
        <p:spPr>
          <a:xfrm>
            <a:off x="6280200" y="5333760"/>
            <a:ext cx="755496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Поддерживает работу с множеством картографических сервисов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231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32" name="Shape 1"/>
          <p:cNvSpPr/>
          <p:nvPr/>
        </p:nvSpPr>
        <p:spPr>
          <a:xfrm>
            <a:off x="793800" y="1485720"/>
            <a:ext cx="3976560" cy="1047600"/>
          </a:xfrm>
          <a:prstGeom prst="roundRect">
            <a:avLst>
              <a:gd name="adj" fmla="val 9082"/>
            </a:avLst>
          </a:prstGeom>
          <a:solidFill>
            <a:srgbClr val="183a1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33" name="Image 1" descr="preencoded.png"/>
          <p:cNvPicPr/>
          <p:nvPr/>
        </p:nvPicPr>
        <p:blipFill>
          <a:blip r:embed="rId2"/>
          <a:stretch/>
        </p:blipFill>
        <p:spPr>
          <a:xfrm>
            <a:off x="1020600" y="1783800"/>
            <a:ext cx="423720" cy="338760"/>
          </a:xfrm>
          <a:prstGeom prst="rect">
            <a:avLst/>
          </a:prstGeom>
          <a:ln w="0">
            <a:noFill/>
          </a:ln>
        </p:spPr>
      </p:pic>
      <p:sp>
        <p:nvSpPr>
          <p:cNvPr id="234" name="Text 2"/>
          <p:cNvSpPr/>
          <p:nvPr/>
        </p:nvSpPr>
        <p:spPr>
          <a:xfrm>
            <a:off x="1564560" y="1769040"/>
            <a:ext cx="28710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fffff"/>
                </a:solidFill>
                <a:latin typeface="adonis-web"/>
                <a:ea typeface="adonis-web"/>
              </a:rPr>
              <a:t>Преимущества: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Text 3"/>
          <p:cNvSpPr/>
          <p:nvPr/>
        </p:nvSpPr>
        <p:spPr>
          <a:xfrm>
            <a:off x="793800" y="2789640"/>
            <a:ext cx="3976560" cy="177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Богатый набор инструментов для работы с картами и геопространственными данными.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Text 4"/>
          <p:cNvSpPr/>
          <p:nvPr/>
        </p:nvSpPr>
        <p:spPr>
          <a:xfrm>
            <a:off x="793800" y="4788000"/>
            <a:ext cx="3976560" cy="14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Поддержка различных источников данных, таких как WMS, WMTS, и векторные слои.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Text 5"/>
          <p:cNvSpPr/>
          <p:nvPr/>
        </p:nvSpPr>
        <p:spPr>
          <a:xfrm>
            <a:off x="793800" y="6432120"/>
            <a:ext cx="397656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38" name="Shape 6"/>
          <p:cNvSpPr/>
          <p:nvPr/>
        </p:nvSpPr>
        <p:spPr>
          <a:xfrm>
            <a:off x="5333040" y="1485720"/>
            <a:ext cx="3976560" cy="1047600"/>
          </a:xfrm>
          <a:prstGeom prst="roundRect">
            <a:avLst>
              <a:gd name="adj" fmla="val 9082"/>
            </a:avLst>
          </a:prstGeom>
          <a:solidFill>
            <a:srgbClr val="4a3f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39" name="Image 2" descr="preencoded.png"/>
          <p:cNvPicPr/>
          <p:nvPr/>
        </p:nvPicPr>
        <p:blipFill>
          <a:blip r:embed="rId3"/>
          <a:stretch/>
        </p:blipFill>
        <p:spPr>
          <a:xfrm>
            <a:off x="5559840" y="1783800"/>
            <a:ext cx="423720" cy="338760"/>
          </a:xfrm>
          <a:prstGeom prst="rect">
            <a:avLst/>
          </a:prstGeom>
          <a:ln w="0">
            <a:noFill/>
          </a:ln>
        </p:spPr>
      </p:pic>
      <p:sp>
        <p:nvSpPr>
          <p:cNvPr id="240" name="Text 7"/>
          <p:cNvSpPr/>
          <p:nvPr/>
        </p:nvSpPr>
        <p:spPr>
          <a:xfrm>
            <a:off x="6211800" y="1769040"/>
            <a:ext cx="28710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fffff"/>
                </a:solidFill>
                <a:latin typeface="adonis-web"/>
                <a:ea typeface="adonis-web"/>
              </a:rPr>
              <a:t>Недостатки: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Text 8"/>
          <p:cNvSpPr/>
          <p:nvPr/>
        </p:nvSpPr>
        <p:spPr>
          <a:xfrm>
            <a:off x="5333040" y="2789640"/>
            <a:ext cx="3976560" cy="14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Основной фокус — это 2D карты, 3D поддержка ограничена по сравнению с Cesium.js.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Shape 9"/>
          <p:cNvSpPr/>
          <p:nvPr/>
        </p:nvSpPr>
        <p:spPr>
          <a:xfrm>
            <a:off x="9871920" y="1485720"/>
            <a:ext cx="3976560" cy="1047600"/>
          </a:xfrm>
          <a:prstGeom prst="roundRect">
            <a:avLst>
              <a:gd name="adj" fmla="val 9082"/>
            </a:avLst>
          </a:prstGeom>
          <a:solidFill>
            <a:srgbClr val="3348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43" name="Image 3" descr="preencoded.png"/>
          <p:cNvPicPr/>
          <p:nvPr/>
        </p:nvPicPr>
        <p:blipFill>
          <a:blip r:embed="rId4"/>
          <a:stretch/>
        </p:blipFill>
        <p:spPr>
          <a:xfrm>
            <a:off x="10098720" y="1783800"/>
            <a:ext cx="423720" cy="338760"/>
          </a:xfrm>
          <a:prstGeom prst="rect">
            <a:avLst/>
          </a:prstGeom>
          <a:ln w="0">
            <a:noFill/>
          </a:ln>
        </p:spPr>
      </p:pic>
      <p:sp>
        <p:nvSpPr>
          <p:cNvPr id="244" name="Text 10"/>
          <p:cNvSpPr/>
          <p:nvPr/>
        </p:nvSpPr>
        <p:spPr>
          <a:xfrm>
            <a:off x="10751040" y="1769040"/>
            <a:ext cx="28710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fffff"/>
                </a:solidFill>
                <a:latin typeface="adonis-web"/>
                <a:ea typeface="adonis-web"/>
              </a:rPr>
              <a:t>Применение: 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Text 11"/>
          <p:cNvSpPr/>
          <p:nvPr/>
        </p:nvSpPr>
        <p:spPr>
          <a:xfrm>
            <a:off x="9871920" y="2789640"/>
            <a:ext cx="3976560" cy="14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Подходит для создания сложных картографических приложений в 2D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247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48" name="Image 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5484960" cy="8228160"/>
          </a:xfrm>
          <a:prstGeom prst="rect">
            <a:avLst/>
          </a:prstGeom>
          <a:ln w="0">
            <a:noFill/>
          </a:ln>
        </p:spPr>
      </p:pic>
      <p:sp>
        <p:nvSpPr>
          <p:cNvPr id="249" name="Text 1"/>
          <p:cNvSpPr/>
          <p:nvPr/>
        </p:nvSpPr>
        <p:spPr>
          <a:xfrm>
            <a:off x="6280200" y="2217960"/>
            <a:ext cx="566928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Leaflet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Text 2"/>
          <p:cNvSpPr/>
          <p:nvPr/>
        </p:nvSpPr>
        <p:spPr>
          <a:xfrm>
            <a:off x="6280200" y="3267000"/>
            <a:ext cx="755496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 u="sng">
                <a:solidFill>
                  <a:srgbClr val="0563c1"/>
                </a:solidFill>
                <a:uFillTx/>
                <a:latin typeface="Syne"/>
                <a:ea typeface="Syne"/>
                <a:hlinkClick r:id="rId3"/>
              </a:rPr>
              <a:t>https://leafletjs.com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Text 3"/>
          <p:cNvSpPr/>
          <p:nvPr/>
        </p:nvSpPr>
        <p:spPr>
          <a:xfrm>
            <a:off x="6280200" y="3970080"/>
            <a:ext cx="7554960" cy="127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0f4f1"/>
                </a:solidFill>
                <a:latin typeface="adonis-web"/>
                <a:ea typeface="adonis-web"/>
              </a:rPr>
              <a:t>Легкая и простая в использовании библиотека для создания интерактивных 2D карт. 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Text 4"/>
          <p:cNvSpPr/>
          <p:nvPr/>
        </p:nvSpPr>
        <p:spPr>
          <a:xfrm>
            <a:off x="6280200" y="5586120"/>
            <a:ext cx="340092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endParaRPr b="0" lang="en-US" sz="26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73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74" name="Text 1"/>
          <p:cNvSpPr/>
          <p:nvPr/>
        </p:nvSpPr>
        <p:spPr>
          <a:xfrm>
            <a:off x="793800" y="994680"/>
            <a:ext cx="566928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Познакомимся 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ext 2"/>
          <p:cNvSpPr/>
          <p:nvPr/>
        </p:nvSpPr>
        <p:spPr>
          <a:xfrm>
            <a:off x="793800" y="2043720"/>
            <a:ext cx="7824240" cy="97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7699"/>
              </a:lnSpc>
              <a:tabLst>
                <a:tab algn="l" pos="0"/>
              </a:tabLst>
            </a:pPr>
            <a:r>
              <a:rPr b="1" lang="en-US" sz="6150" spc="-1" strike="noStrike">
                <a:solidFill>
                  <a:srgbClr val="f0f4f1"/>
                </a:solidFill>
                <a:latin typeface="adonis-web"/>
                <a:ea typeface="adonis-web"/>
              </a:rPr>
              <a:t>Борис Мещеряков</a:t>
            </a:r>
            <a:endParaRPr b="0" lang="en-US" sz="6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Text 3"/>
          <p:cNvSpPr/>
          <p:nvPr/>
        </p:nvSpPr>
        <p:spPr>
          <a:xfrm>
            <a:off x="793800" y="3362040"/>
            <a:ext cx="1174788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0f4f1"/>
                </a:solidFill>
                <a:latin typeface="adonis-web"/>
                <a:ea typeface="adonis-web"/>
              </a:rPr>
              <a:t>Frontend-разработчик в "Sber Kомплаенс " 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Text 4"/>
          <p:cNvSpPr/>
          <p:nvPr/>
        </p:nvSpPr>
        <p:spPr>
          <a:xfrm>
            <a:off x="793800" y="4127400"/>
            <a:ext cx="1304136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78" name="Text 5"/>
          <p:cNvSpPr/>
          <p:nvPr/>
        </p:nvSpPr>
        <p:spPr>
          <a:xfrm>
            <a:off x="793800" y="4614480"/>
            <a:ext cx="13041360" cy="169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2650" spc="-1" strike="noStrike">
                <a:solidFill>
                  <a:srgbClr val="f0f4f1"/>
                </a:solidFill>
                <a:latin typeface="adonis-web"/>
                <a:ea typeface="adonis-web"/>
              </a:rPr>
              <a:t>Сегодня мы немного отвлечемся от привычных нам задач: сборок проектов, репозиториев и создания сложных форм.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0f4f1"/>
                </a:solidFill>
                <a:latin typeface="adonis-web"/>
                <a:ea typeface="adonis-web"/>
              </a:rPr>
              <a:t>Поговорим о 3D визуализации. 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 6"/>
          <p:cNvSpPr/>
          <p:nvPr/>
        </p:nvSpPr>
        <p:spPr>
          <a:xfrm>
            <a:off x="793800" y="6872040"/>
            <a:ext cx="1304136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254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55" name="Shape 1"/>
          <p:cNvSpPr/>
          <p:nvPr/>
        </p:nvSpPr>
        <p:spPr>
          <a:xfrm>
            <a:off x="793800" y="2123280"/>
            <a:ext cx="3976560" cy="1047600"/>
          </a:xfrm>
          <a:prstGeom prst="roundRect">
            <a:avLst>
              <a:gd name="adj" fmla="val 9082"/>
            </a:avLst>
          </a:prstGeom>
          <a:solidFill>
            <a:srgbClr val="183a1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56" name="Image 1" descr="preencoded.png"/>
          <p:cNvPicPr/>
          <p:nvPr/>
        </p:nvPicPr>
        <p:blipFill>
          <a:blip r:embed="rId2"/>
          <a:stretch/>
        </p:blipFill>
        <p:spPr>
          <a:xfrm>
            <a:off x="1020600" y="2421720"/>
            <a:ext cx="423720" cy="338760"/>
          </a:xfrm>
          <a:prstGeom prst="rect">
            <a:avLst/>
          </a:prstGeom>
          <a:ln w="0">
            <a:noFill/>
          </a:ln>
        </p:spPr>
      </p:pic>
      <p:sp>
        <p:nvSpPr>
          <p:cNvPr id="257" name="Text 2"/>
          <p:cNvSpPr/>
          <p:nvPr/>
        </p:nvSpPr>
        <p:spPr>
          <a:xfrm>
            <a:off x="1564560" y="2406960"/>
            <a:ext cx="28710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fffff"/>
                </a:solidFill>
                <a:latin typeface="adonis-web"/>
                <a:ea typeface="adonis-web"/>
              </a:rPr>
              <a:t>Преимущества: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Text 3"/>
          <p:cNvSpPr/>
          <p:nvPr/>
        </p:nvSpPr>
        <p:spPr>
          <a:xfrm>
            <a:off x="793800" y="3427560"/>
            <a:ext cx="3976560" cy="10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Очень легкая и быстрая библиотека с простым API.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Text 4"/>
          <p:cNvSpPr/>
          <p:nvPr/>
        </p:nvSpPr>
        <p:spPr>
          <a:xfrm>
            <a:off x="793800" y="4717080"/>
            <a:ext cx="3976560" cy="14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Большое сообщество и множество плагинов для расширения функциональности.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Shape 5"/>
          <p:cNvSpPr/>
          <p:nvPr/>
        </p:nvSpPr>
        <p:spPr>
          <a:xfrm>
            <a:off x="5333040" y="2123280"/>
            <a:ext cx="3976560" cy="1047600"/>
          </a:xfrm>
          <a:prstGeom prst="roundRect">
            <a:avLst>
              <a:gd name="adj" fmla="val 9082"/>
            </a:avLst>
          </a:prstGeom>
          <a:solidFill>
            <a:srgbClr val="4a3f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61" name="Image 2" descr="preencoded.png"/>
          <p:cNvPicPr/>
          <p:nvPr/>
        </p:nvPicPr>
        <p:blipFill>
          <a:blip r:embed="rId3"/>
          <a:stretch/>
        </p:blipFill>
        <p:spPr>
          <a:xfrm>
            <a:off x="5559840" y="2421720"/>
            <a:ext cx="423720" cy="338760"/>
          </a:xfrm>
          <a:prstGeom prst="rect">
            <a:avLst/>
          </a:prstGeom>
          <a:ln w="0">
            <a:noFill/>
          </a:ln>
        </p:spPr>
      </p:pic>
      <p:sp>
        <p:nvSpPr>
          <p:cNvPr id="262" name="Text 6"/>
          <p:cNvSpPr/>
          <p:nvPr/>
        </p:nvSpPr>
        <p:spPr>
          <a:xfrm>
            <a:off x="6211800" y="2406960"/>
            <a:ext cx="28710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fffff"/>
                </a:solidFill>
                <a:latin typeface="adonis-web"/>
                <a:ea typeface="adonis-web"/>
              </a:rPr>
              <a:t>Недостатки: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Text 7"/>
          <p:cNvSpPr/>
          <p:nvPr/>
        </p:nvSpPr>
        <p:spPr>
          <a:xfrm>
            <a:off x="5333040" y="3427560"/>
            <a:ext cx="3976560" cy="10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Ограничена только 2D визуализацией, 3D поддержка отсутствует.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Text 8"/>
          <p:cNvSpPr/>
          <p:nvPr/>
        </p:nvSpPr>
        <p:spPr>
          <a:xfrm>
            <a:off x="5333040" y="4717080"/>
            <a:ext cx="397656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65" name="Shape 9"/>
          <p:cNvSpPr/>
          <p:nvPr/>
        </p:nvSpPr>
        <p:spPr>
          <a:xfrm>
            <a:off x="9871920" y="2123280"/>
            <a:ext cx="3976560" cy="1047600"/>
          </a:xfrm>
          <a:prstGeom prst="roundRect">
            <a:avLst>
              <a:gd name="adj" fmla="val 9082"/>
            </a:avLst>
          </a:prstGeom>
          <a:solidFill>
            <a:srgbClr val="334805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266" name="Image 3" descr="preencoded.png"/>
          <p:cNvPicPr/>
          <p:nvPr/>
        </p:nvPicPr>
        <p:blipFill>
          <a:blip r:embed="rId4"/>
          <a:stretch/>
        </p:blipFill>
        <p:spPr>
          <a:xfrm>
            <a:off x="10098720" y="2421720"/>
            <a:ext cx="423720" cy="338760"/>
          </a:xfrm>
          <a:prstGeom prst="rect">
            <a:avLst/>
          </a:prstGeom>
          <a:ln w="0">
            <a:noFill/>
          </a:ln>
        </p:spPr>
      </p:pic>
      <p:sp>
        <p:nvSpPr>
          <p:cNvPr id="267" name="Text 10"/>
          <p:cNvSpPr/>
          <p:nvPr/>
        </p:nvSpPr>
        <p:spPr>
          <a:xfrm>
            <a:off x="10751040" y="2406960"/>
            <a:ext cx="287100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fffff"/>
                </a:solidFill>
                <a:latin typeface="adonis-web"/>
                <a:ea typeface="adonis-web"/>
              </a:rPr>
              <a:t>Применение: 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Text 11"/>
          <p:cNvSpPr/>
          <p:nvPr/>
        </p:nvSpPr>
        <p:spPr>
          <a:xfrm>
            <a:off x="9871920" y="3427560"/>
            <a:ext cx="3976560" cy="21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Идеально подходит для простых картографических приложений и визуализации данных на 2D карте.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270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1" name="Text 19"/>
          <p:cNvSpPr/>
          <p:nvPr/>
        </p:nvSpPr>
        <p:spPr>
          <a:xfrm>
            <a:off x="585000" y="965880"/>
            <a:ext cx="754884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Почему именно Cesium Js?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Text 20"/>
          <p:cNvSpPr/>
          <p:nvPr/>
        </p:nvSpPr>
        <p:spPr>
          <a:xfrm>
            <a:off x="1038600" y="2128320"/>
            <a:ext cx="125877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5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Возможность сразу из коробки работать с геоданными в браузере и их отображать.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Image 6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274" name="Shape 3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75" name="Text 28"/>
          <p:cNvSpPr/>
          <p:nvPr/>
        </p:nvSpPr>
        <p:spPr>
          <a:xfrm>
            <a:off x="793800" y="2820960"/>
            <a:ext cx="130413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76" name="Text 30"/>
          <p:cNvSpPr/>
          <p:nvPr/>
        </p:nvSpPr>
        <p:spPr>
          <a:xfrm>
            <a:off x="585000" y="965880"/>
            <a:ext cx="754884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Почему именно Cesium Js?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Text 31"/>
          <p:cNvSpPr/>
          <p:nvPr/>
        </p:nvSpPr>
        <p:spPr>
          <a:xfrm>
            <a:off x="1038600" y="2128320"/>
            <a:ext cx="125877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5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Возможность сразу из коробки работать с геоданными в браузере и их отображать.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Text 32"/>
          <p:cNvSpPr/>
          <p:nvPr/>
        </p:nvSpPr>
        <p:spPr>
          <a:xfrm>
            <a:off x="1038600" y="2661120"/>
            <a:ext cx="125877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5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Не нужно  глубоко погружаться в WebGl - програмную библиотеку для работы с 3D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Image 7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280" name="Shape 4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81" name="Text 39"/>
          <p:cNvSpPr/>
          <p:nvPr/>
        </p:nvSpPr>
        <p:spPr>
          <a:xfrm>
            <a:off x="793800" y="2820960"/>
            <a:ext cx="130413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82" name="Text 40"/>
          <p:cNvSpPr/>
          <p:nvPr/>
        </p:nvSpPr>
        <p:spPr>
          <a:xfrm>
            <a:off x="793800" y="3529800"/>
            <a:ext cx="13041360" cy="7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83" name="Text 41"/>
          <p:cNvSpPr/>
          <p:nvPr/>
        </p:nvSpPr>
        <p:spPr>
          <a:xfrm>
            <a:off x="585000" y="965880"/>
            <a:ext cx="754884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Почему именно Cesium Js?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Text 42"/>
          <p:cNvSpPr/>
          <p:nvPr/>
        </p:nvSpPr>
        <p:spPr>
          <a:xfrm>
            <a:off x="1038600" y="2128320"/>
            <a:ext cx="125877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5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Возможность сразу из коробки работать с геоданными в браузере и их отображать.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Text 43"/>
          <p:cNvSpPr/>
          <p:nvPr/>
        </p:nvSpPr>
        <p:spPr>
          <a:xfrm>
            <a:off x="1038600" y="2661120"/>
            <a:ext cx="125877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5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Не нужно  глубоко погружаться в WebGl - програмную библиотеку для работы с 3D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Text 44"/>
          <p:cNvSpPr/>
          <p:nvPr/>
        </p:nvSpPr>
        <p:spPr>
          <a:xfrm>
            <a:off x="1038600" y="3193920"/>
            <a:ext cx="125877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5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Супер нативная обертка ResiumJs для работы с React Js приложением.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Text 49"/>
          <p:cNvSpPr/>
          <p:nvPr/>
        </p:nvSpPr>
        <p:spPr>
          <a:xfrm>
            <a:off x="585000" y="6033960"/>
            <a:ext cx="13041360" cy="7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Image 8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289" name="Shape 7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0" name="Text 21"/>
          <p:cNvSpPr/>
          <p:nvPr/>
        </p:nvSpPr>
        <p:spPr>
          <a:xfrm>
            <a:off x="793800" y="2820960"/>
            <a:ext cx="130413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91" name="Text 22"/>
          <p:cNvSpPr/>
          <p:nvPr/>
        </p:nvSpPr>
        <p:spPr>
          <a:xfrm>
            <a:off x="793800" y="3529800"/>
            <a:ext cx="13041360" cy="7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292" name="Text 23"/>
          <p:cNvSpPr/>
          <p:nvPr/>
        </p:nvSpPr>
        <p:spPr>
          <a:xfrm>
            <a:off x="585000" y="965880"/>
            <a:ext cx="754884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Почему именно Cesium Js?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Text 24"/>
          <p:cNvSpPr/>
          <p:nvPr/>
        </p:nvSpPr>
        <p:spPr>
          <a:xfrm>
            <a:off x="1038600" y="2128320"/>
            <a:ext cx="125877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5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Возможность сразу из коробки работать с геоданными в браузере и их отображать.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Text 25"/>
          <p:cNvSpPr/>
          <p:nvPr/>
        </p:nvSpPr>
        <p:spPr>
          <a:xfrm>
            <a:off x="1038600" y="2661120"/>
            <a:ext cx="125877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5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Не нужно  глубоко погружаться в WebGl - програмную библиотеку для работы с 3D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Text 26"/>
          <p:cNvSpPr/>
          <p:nvPr/>
        </p:nvSpPr>
        <p:spPr>
          <a:xfrm>
            <a:off x="1038600" y="3193920"/>
            <a:ext cx="125877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5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Супер нативная обертка ResiumJs для работы с React Js приложением.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Text 27"/>
          <p:cNvSpPr/>
          <p:nvPr/>
        </p:nvSpPr>
        <p:spPr>
          <a:xfrm>
            <a:off x="1038600" y="3726720"/>
            <a:ext cx="125877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5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Классная дока, много примеров.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Image 1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298" name="Shape 12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299" name="Text 76"/>
          <p:cNvSpPr/>
          <p:nvPr/>
        </p:nvSpPr>
        <p:spPr>
          <a:xfrm>
            <a:off x="793800" y="2820960"/>
            <a:ext cx="130413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00" name="Text 77"/>
          <p:cNvSpPr/>
          <p:nvPr/>
        </p:nvSpPr>
        <p:spPr>
          <a:xfrm>
            <a:off x="793800" y="3529800"/>
            <a:ext cx="13041360" cy="7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01" name="Text 78"/>
          <p:cNvSpPr/>
          <p:nvPr/>
        </p:nvSpPr>
        <p:spPr>
          <a:xfrm>
            <a:off x="585000" y="965880"/>
            <a:ext cx="754884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Почему именно Cesium Js?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Text 79"/>
          <p:cNvSpPr/>
          <p:nvPr/>
        </p:nvSpPr>
        <p:spPr>
          <a:xfrm>
            <a:off x="1038600" y="2128320"/>
            <a:ext cx="125877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5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Возможность сразу из коробки работать с геоданными в браузере и их отображать.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Text 80"/>
          <p:cNvSpPr/>
          <p:nvPr/>
        </p:nvSpPr>
        <p:spPr>
          <a:xfrm>
            <a:off x="1038600" y="2661120"/>
            <a:ext cx="125877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5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Не нужно  глубоко погружаться в WebGl - програмную библиотеку для работы с 3D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Text 81"/>
          <p:cNvSpPr/>
          <p:nvPr/>
        </p:nvSpPr>
        <p:spPr>
          <a:xfrm>
            <a:off x="1038600" y="3193920"/>
            <a:ext cx="125877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5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Супер нативная обертка ResiumJs для работы с React Js приложением.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Text 82"/>
          <p:cNvSpPr/>
          <p:nvPr/>
        </p:nvSpPr>
        <p:spPr>
          <a:xfrm>
            <a:off x="1038600" y="3726720"/>
            <a:ext cx="125877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5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Классная дока, много примеров.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Text 83"/>
          <p:cNvSpPr/>
          <p:nvPr/>
        </p:nvSpPr>
        <p:spPr>
          <a:xfrm>
            <a:off x="1038600" y="4259520"/>
            <a:ext cx="125877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5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Заточенность под работу с геоданными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Text 86"/>
          <p:cNvSpPr/>
          <p:nvPr/>
        </p:nvSpPr>
        <p:spPr>
          <a:xfrm>
            <a:off x="585000" y="6033960"/>
            <a:ext cx="13041360" cy="7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Image 1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309" name="Shape 11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10" name="Text 65"/>
          <p:cNvSpPr/>
          <p:nvPr/>
        </p:nvSpPr>
        <p:spPr>
          <a:xfrm>
            <a:off x="793800" y="2820960"/>
            <a:ext cx="130413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11" name="Text 66"/>
          <p:cNvSpPr/>
          <p:nvPr/>
        </p:nvSpPr>
        <p:spPr>
          <a:xfrm>
            <a:off x="793800" y="3529800"/>
            <a:ext cx="13041360" cy="7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12" name="Text 67"/>
          <p:cNvSpPr/>
          <p:nvPr/>
        </p:nvSpPr>
        <p:spPr>
          <a:xfrm>
            <a:off x="585000" y="965880"/>
            <a:ext cx="754884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Почему именно Cesium Js?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Text 68"/>
          <p:cNvSpPr/>
          <p:nvPr/>
        </p:nvSpPr>
        <p:spPr>
          <a:xfrm>
            <a:off x="1038600" y="2128320"/>
            <a:ext cx="125877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5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Возможность сразу из коробки работать с геоданными в браузере и их отображать.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Text 69"/>
          <p:cNvSpPr/>
          <p:nvPr/>
        </p:nvSpPr>
        <p:spPr>
          <a:xfrm>
            <a:off x="1038600" y="2661120"/>
            <a:ext cx="125877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5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Не нужно  глубоко погружаться в WebGl - програмную библиотеку для работы с 3D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Text 70"/>
          <p:cNvSpPr/>
          <p:nvPr/>
        </p:nvSpPr>
        <p:spPr>
          <a:xfrm>
            <a:off x="1038600" y="3193920"/>
            <a:ext cx="125877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5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Супер нативная обертка ResiumJs для работы с React Js приложением.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Text 71"/>
          <p:cNvSpPr/>
          <p:nvPr/>
        </p:nvSpPr>
        <p:spPr>
          <a:xfrm>
            <a:off x="1038600" y="3726720"/>
            <a:ext cx="125877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5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Классная дока, много примеров.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Text 72"/>
          <p:cNvSpPr/>
          <p:nvPr/>
        </p:nvSpPr>
        <p:spPr>
          <a:xfrm>
            <a:off x="1038600" y="4259520"/>
            <a:ext cx="125877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5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Заточенность под работу с геоданными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Text 73"/>
          <p:cNvSpPr/>
          <p:nvPr/>
        </p:nvSpPr>
        <p:spPr>
          <a:xfrm>
            <a:off x="1038600" y="4792320"/>
            <a:ext cx="125877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5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OpenSource проект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Text 75"/>
          <p:cNvSpPr/>
          <p:nvPr/>
        </p:nvSpPr>
        <p:spPr>
          <a:xfrm>
            <a:off x="585000" y="6033960"/>
            <a:ext cx="13041360" cy="7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Image 9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321" name="Shape 8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22" name="Text 54"/>
          <p:cNvSpPr/>
          <p:nvPr/>
        </p:nvSpPr>
        <p:spPr>
          <a:xfrm>
            <a:off x="793800" y="2820960"/>
            <a:ext cx="130413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3" name="Text 55"/>
          <p:cNvSpPr/>
          <p:nvPr/>
        </p:nvSpPr>
        <p:spPr>
          <a:xfrm>
            <a:off x="793800" y="3529800"/>
            <a:ext cx="13041360" cy="7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24" name="Text 56"/>
          <p:cNvSpPr/>
          <p:nvPr/>
        </p:nvSpPr>
        <p:spPr>
          <a:xfrm>
            <a:off x="585000" y="965880"/>
            <a:ext cx="754884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Почему именно Cesium Js?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Text 57"/>
          <p:cNvSpPr/>
          <p:nvPr/>
        </p:nvSpPr>
        <p:spPr>
          <a:xfrm>
            <a:off x="1038600" y="2128320"/>
            <a:ext cx="125877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5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Возможность сразу из коробки работать с геоданными в браузере и их отображать.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Text 58"/>
          <p:cNvSpPr/>
          <p:nvPr/>
        </p:nvSpPr>
        <p:spPr>
          <a:xfrm>
            <a:off x="1038600" y="2661120"/>
            <a:ext cx="125877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5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Не нужно  глубоко погружаться в WebGl - програмную библиотеку для работы с 3D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Text 59"/>
          <p:cNvSpPr/>
          <p:nvPr/>
        </p:nvSpPr>
        <p:spPr>
          <a:xfrm>
            <a:off x="1038600" y="3193920"/>
            <a:ext cx="125877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5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Супер нативная обертка ResiumJs для работы с React Js приложением.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Text 60"/>
          <p:cNvSpPr/>
          <p:nvPr/>
        </p:nvSpPr>
        <p:spPr>
          <a:xfrm>
            <a:off x="1038600" y="3726720"/>
            <a:ext cx="125877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5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Классная дока, много примеров.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Text 61"/>
          <p:cNvSpPr/>
          <p:nvPr/>
        </p:nvSpPr>
        <p:spPr>
          <a:xfrm>
            <a:off x="1038600" y="4259520"/>
            <a:ext cx="125877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5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Заточенность под работу с геоданными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Text 62"/>
          <p:cNvSpPr/>
          <p:nvPr/>
        </p:nvSpPr>
        <p:spPr>
          <a:xfrm>
            <a:off x="1038600" y="4792320"/>
            <a:ext cx="125877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5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OpenSource проект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Text 63"/>
          <p:cNvSpPr/>
          <p:nvPr/>
        </p:nvSpPr>
        <p:spPr>
          <a:xfrm>
            <a:off x="1038600" y="5325120"/>
            <a:ext cx="125877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35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Использование компаниями Lockheed Martin, Boening,  US Special Operations Command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Text 64"/>
          <p:cNvSpPr/>
          <p:nvPr/>
        </p:nvSpPr>
        <p:spPr>
          <a:xfrm>
            <a:off x="585000" y="6033960"/>
            <a:ext cx="13041360" cy="7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334" name="Shape 0"/>
          <p:cNvSpPr/>
          <p:nvPr/>
        </p:nvSpPr>
        <p:spPr>
          <a:xfrm>
            <a:off x="36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35" name="Text 1"/>
          <p:cNvSpPr/>
          <p:nvPr/>
        </p:nvSpPr>
        <p:spPr>
          <a:xfrm>
            <a:off x="793800" y="2657520"/>
            <a:ext cx="1099476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Так много слов о геоданных, что это?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Text 2"/>
          <p:cNvSpPr/>
          <p:nvPr/>
        </p:nvSpPr>
        <p:spPr>
          <a:xfrm>
            <a:off x="793800" y="3706560"/>
            <a:ext cx="669132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0f4f1"/>
                </a:solidFill>
                <a:latin typeface="adonis-web"/>
                <a:ea typeface="adonis-web"/>
              </a:rPr>
              <a:t>Один из самых популярных - GeoJSON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Text 29"/>
          <p:cNvSpPr/>
          <p:nvPr/>
        </p:nvSpPr>
        <p:spPr>
          <a:xfrm>
            <a:off x="798120" y="4534560"/>
            <a:ext cx="669132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0f4f1"/>
                </a:solidFill>
                <a:latin typeface="adonis-web"/>
                <a:ea typeface="adonis-web"/>
              </a:rPr>
              <a:t>Еще есть CZML, KML и другие 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339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40" name="Text 1"/>
          <p:cNvSpPr/>
          <p:nvPr/>
        </p:nvSpPr>
        <p:spPr>
          <a:xfrm>
            <a:off x="793800" y="412560"/>
            <a:ext cx="488340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На что похоже?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Text 2"/>
          <p:cNvSpPr/>
          <p:nvPr/>
        </p:nvSpPr>
        <p:spPr>
          <a:xfrm>
            <a:off x="793800" y="1348200"/>
            <a:ext cx="377712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На обычный JSON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750"/>
              </a:lnSpc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2" name="Image 1" descr="preencoded.png"/>
          <p:cNvPicPr/>
          <p:nvPr/>
        </p:nvPicPr>
        <p:blipFill>
          <a:blip r:embed="rId2"/>
          <a:stretch/>
        </p:blipFill>
        <p:spPr>
          <a:xfrm>
            <a:off x="1432800" y="1886040"/>
            <a:ext cx="12013920" cy="5447880"/>
          </a:xfrm>
          <a:prstGeom prst="rect">
            <a:avLst/>
          </a:prstGeom>
          <a:ln w="0">
            <a:noFill/>
          </a:ln>
        </p:spPr>
      </p:pic>
      <p:sp>
        <p:nvSpPr>
          <p:cNvPr id="343" name=""/>
          <p:cNvSpPr/>
          <p:nvPr/>
        </p:nvSpPr>
        <p:spPr>
          <a:xfrm>
            <a:off x="2971800" y="3729600"/>
            <a:ext cx="4114800" cy="0"/>
          </a:xfrm>
          <a:prstGeom prst="line">
            <a:avLst/>
          </a:prstGeom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81" name="Shape 0"/>
          <p:cNvSpPr/>
          <p:nvPr/>
        </p:nvSpPr>
        <p:spPr>
          <a:xfrm>
            <a:off x="3600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2" name="Text 1"/>
          <p:cNvSpPr/>
          <p:nvPr/>
        </p:nvSpPr>
        <p:spPr>
          <a:xfrm>
            <a:off x="793800" y="853560"/>
            <a:ext cx="6977520" cy="14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С чего все началось?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 2"/>
          <p:cNvSpPr/>
          <p:nvPr/>
        </p:nvSpPr>
        <p:spPr>
          <a:xfrm>
            <a:off x="793800" y="1999440"/>
            <a:ext cx="5726160" cy="14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Я в детстве очень любил географию, а c Google Maps и Яндекс Карт любить ее стало горазде интереснее.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Text 3"/>
          <p:cNvSpPr/>
          <p:nvPr/>
        </p:nvSpPr>
        <p:spPr>
          <a:xfrm>
            <a:off x="793800" y="3864960"/>
            <a:ext cx="5726160" cy="10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Далее появилась игра GeoGuessr от Антона Валлена, которая выросла до чемпионата мира в прошлом году.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8229600" y="3429000"/>
            <a:ext cx="5275440" cy="1789200"/>
          </a:xfrm>
          <a:prstGeom prst="rect">
            <a:avLst/>
          </a:prstGeom>
          <a:ln w="0">
            <a:noFill/>
          </a:ln>
        </p:spPr>
      </p:pic>
      <p:sp>
        <p:nvSpPr>
          <p:cNvPr id="86" name=""/>
          <p:cNvSpPr/>
          <p:nvPr/>
        </p:nvSpPr>
        <p:spPr>
          <a:xfrm>
            <a:off x="761400" y="5653080"/>
            <a:ext cx="6324120" cy="106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Потом захотелось объединить хобби и навыки в JS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Image 13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345" name="Shape 15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46" name="Text 37"/>
          <p:cNvSpPr/>
          <p:nvPr/>
        </p:nvSpPr>
        <p:spPr>
          <a:xfrm>
            <a:off x="793800" y="412560"/>
            <a:ext cx="488340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На что похоже?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Text 38"/>
          <p:cNvSpPr/>
          <p:nvPr/>
        </p:nvSpPr>
        <p:spPr>
          <a:xfrm>
            <a:off x="793800" y="1348200"/>
            <a:ext cx="377712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На обычный JSON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750"/>
              </a:lnSpc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" name="Image 14" descr="preencoded.png"/>
          <p:cNvPicPr/>
          <p:nvPr/>
        </p:nvPicPr>
        <p:blipFill>
          <a:blip r:embed="rId2"/>
          <a:stretch/>
        </p:blipFill>
        <p:spPr>
          <a:xfrm>
            <a:off x="1432800" y="1886040"/>
            <a:ext cx="12013920" cy="5447880"/>
          </a:xfrm>
          <a:prstGeom prst="rect">
            <a:avLst/>
          </a:prstGeom>
          <a:ln w="0">
            <a:noFill/>
          </a:ln>
        </p:spPr>
      </p:pic>
      <p:sp>
        <p:nvSpPr>
          <p:cNvPr id="349" name=""/>
          <p:cNvSpPr/>
          <p:nvPr/>
        </p:nvSpPr>
        <p:spPr>
          <a:xfrm>
            <a:off x="2971800" y="4089600"/>
            <a:ext cx="1828800" cy="0"/>
          </a:xfrm>
          <a:prstGeom prst="line">
            <a:avLst/>
          </a:prstGeom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Image 15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351" name="Shape 16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52" name="Text 45"/>
          <p:cNvSpPr/>
          <p:nvPr/>
        </p:nvSpPr>
        <p:spPr>
          <a:xfrm>
            <a:off x="793800" y="412560"/>
            <a:ext cx="488340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На что похоже?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Text 46"/>
          <p:cNvSpPr/>
          <p:nvPr/>
        </p:nvSpPr>
        <p:spPr>
          <a:xfrm>
            <a:off x="793800" y="1348200"/>
            <a:ext cx="377712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На обычный JSON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750"/>
              </a:lnSpc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4" name="Image 16" descr="preencoded.png"/>
          <p:cNvPicPr/>
          <p:nvPr/>
        </p:nvPicPr>
        <p:blipFill>
          <a:blip r:embed="rId2"/>
          <a:stretch/>
        </p:blipFill>
        <p:spPr>
          <a:xfrm>
            <a:off x="1432800" y="1886040"/>
            <a:ext cx="12013920" cy="5447880"/>
          </a:xfrm>
          <a:prstGeom prst="rect">
            <a:avLst/>
          </a:prstGeom>
          <a:ln w="0">
            <a:noFill/>
          </a:ln>
        </p:spPr>
      </p:pic>
      <p:sp>
        <p:nvSpPr>
          <p:cNvPr id="355" name=""/>
          <p:cNvSpPr/>
          <p:nvPr/>
        </p:nvSpPr>
        <p:spPr>
          <a:xfrm>
            <a:off x="3657600" y="4764600"/>
            <a:ext cx="2514600" cy="0"/>
          </a:xfrm>
          <a:prstGeom prst="line">
            <a:avLst/>
          </a:prstGeom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Image 17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357" name="Shape 17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58" name="Text 47"/>
          <p:cNvSpPr/>
          <p:nvPr/>
        </p:nvSpPr>
        <p:spPr>
          <a:xfrm>
            <a:off x="793800" y="412560"/>
            <a:ext cx="488340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На что похоже?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Text 48"/>
          <p:cNvSpPr/>
          <p:nvPr/>
        </p:nvSpPr>
        <p:spPr>
          <a:xfrm>
            <a:off x="793800" y="1348200"/>
            <a:ext cx="377712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На обычный JSON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750"/>
              </a:lnSpc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0" name="Image 18" descr="preencoded.png"/>
          <p:cNvPicPr/>
          <p:nvPr/>
        </p:nvPicPr>
        <p:blipFill>
          <a:blip r:embed="rId2"/>
          <a:stretch/>
        </p:blipFill>
        <p:spPr>
          <a:xfrm>
            <a:off x="1432800" y="1886040"/>
            <a:ext cx="12013920" cy="5447880"/>
          </a:xfrm>
          <a:prstGeom prst="rect">
            <a:avLst/>
          </a:prstGeom>
          <a:ln w="0">
            <a:noFill/>
          </a:ln>
        </p:spPr>
      </p:pic>
      <p:sp>
        <p:nvSpPr>
          <p:cNvPr id="361" name=""/>
          <p:cNvSpPr/>
          <p:nvPr/>
        </p:nvSpPr>
        <p:spPr>
          <a:xfrm>
            <a:off x="3657600" y="5101200"/>
            <a:ext cx="8915400" cy="0"/>
          </a:xfrm>
          <a:prstGeom prst="line">
            <a:avLst/>
          </a:prstGeom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 19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363" name="Shape 18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64" name="Text 50"/>
          <p:cNvSpPr/>
          <p:nvPr/>
        </p:nvSpPr>
        <p:spPr>
          <a:xfrm>
            <a:off x="793800" y="412560"/>
            <a:ext cx="488340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На что похоже?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Text 51"/>
          <p:cNvSpPr/>
          <p:nvPr/>
        </p:nvSpPr>
        <p:spPr>
          <a:xfrm>
            <a:off x="793800" y="1348200"/>
            <a:ext cx="377712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На обычный JSON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750"/>
              </a:lnSpc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6" name="Image 20" descr="preencoded.png"/>
          <p:cNvPicPr/>
          <p:nvPr/>
        </p:nvPicPr>
        <p:blipFill>
          <a:blip r:embed="rId2"/>
          <a:stretch/>
        </p:blipFill>
        <p:spPr>
          <a:xfrm>
            <a:off x="1432800" y="1886040"/>
            <a:ext cx="12013920" cy="5447880"/>
          </a:xfrm>
          <a:prstGeom prst="rect">
            <a:avLst/>
          </a:prstGeom>
          <a:ln w="0">
            <a:noFill/>
          </a:ln>
        </p:spPr>
      </p:pic>
      <p:sp>
        <p:nvSpPr>
          <p:cNvPr id="367" name=""/>
          <p:cNvSpPr/>
          <p:nvPr/>
        </p:nvSpPr>
        <p:spPr>
          <a:xfrm>
            <a:off x="3657600" y="5497200"/>
            <a:ext cx="5029200" cy="0"/>
          </a:xfrm>
          <a:prstGeom prst="line">
            <a:avLst/>
          </a:prstGeom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369" name="Shape 0"/>
          <p:cNvSpPr/>
          <p:nvPr/>
        </p:nvSpPr>
        <p:spPr>
          <a:xfrm>
            <a:off x="0" y="0"/>
            <a:ext cx="14628960" cy="874152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70" name="Text 1"/>
          <p:cNvSpPr/>
          <p:nvPr/>
        </p:nvSpPr>
        <p:spPr>
          <a:xfrm>
            <a:off x="743400" y="3435480"/>
            <a:ext cx="4944600" cy="13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199"/>
              </a:lnSpc>
              <a:tabLst>
                <a:tab algn="l" pos="0"/>
              </a:tabLst>
            </a:pPr>
            <a:r>
              <a:rPr b="1" lang="en-US" sz="4150" spc="-1" strike="noStrike">
                <a:solidFill>
                  <a:srgbClr val="f0f4f1"/>
                </a:solidFill>
                <a:latin typeface="adonis-web"/>
                <a:ea typeface="adonis-web"/>
              </a:rPr>
              <a:t>А посложнее фигуры?</a:t>
            </a:r>
            <a:endParaRPr b="0" lang="en-US" sz="4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Text 2"/>
          <p:cNvSpPr/>
          <p:nvPr/>
        </p:nvSpPr>
        <p:spPr>
          <a:xfrm>
            <a:off x="743400" y="4975560"/>
            <a:ext cx="2654280" cy="33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2050" spc="-1" strike="noStrike">
                <a:solidFill>
                  <a:srgbClr val="f0f4f1"/>
                </a:solidFill>
                <a:latin typeface="adonis-web"/>
                <a:ea typeface="adonis-web"/>
              </a:rPr>
              <a:t>Они посложнее</a:t>
            </a:r>
            <a:endParaRPr b="0" lang="en-US" sz="2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2" name="Image 23" descr="preencoded.png"/>
          <p:cNvPicPr/>
          <p:nvPr/>
        </p:nvPicPr>
        <p:blipFill>
          <a:blip r:embed="rId2"/>
          <a:stretch/>
        </p:blipFill>
        <p:spPr>
          <a:xfrm>
            <a:off x="5029560" y="228600"/>
            <a:ext cx="8406360" cy="776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Image 2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374" name="Shape 19"/>
          <p:cNvSpPr/>
          <p:nvPr/>
        </p:nvSpPr>
        <p:spPr>
          <a:xfrm>
            <a:off x="0" y="0"/>
            <a:ext cx="14628960" cy="874152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75" name="Text 52"/>
          <p:cNvSpPr/>
          <p:nvPr/>
        </p:nvSpPr>
        <p:spPr>
          <a:xfrm>
            <a:off x="743400" y="3435480"/>
            <a:ext cx="4944600" cy="13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199"/>
              </a:lnSpc>
              <a:tabLst>
                <a:tab algn="l" pos="0"/>
              </a:tabLst>
            </a:pPr>
            <a:r>
              <a:rPr b="1" lang="en-US" sz="4150" spc="-1" strike="noStrike">
                <a:solidFill>
                  <a:srgbClr val="f0f4f1"/>
                </a:solidFill>
                <a:latin typeface="adonis-web"/>
                <a:ea typeface="adonis-web"/>
              </a:rPr>
              <a:t>А посложнее фигуры?</a:t>
            </a:r>
            <a:endParaRPr b="0" lang="en-US" sz="4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Text 53"/>
          <p:cNvSpPr/>
          <p:nvPr/>
        </p:nvSpPr>
        <p:spPr>
          <a:xfrm>
            <a:off x="743400" y="4975560"/>
            <a:ext cx="2654280" cy="33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2050" spc="-1" strike="noStrike">
                <a:solidFill>
                  <a:srgbClr val="f0f4f1"/>
                </a:solidFill>
                <a:latin typeface="adonis-web"/>
                <a:ea typeface="adonis-web"/>
              </a:rPr>
              <a:t>Они посложнее</a:t>
            </a:r>
            <a:endParaRPr b="0" lang="en-US" sz="2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7" name="Image 22" descr="preencoded.png"/>
          <p:cNvPicPr/>
          <p:nvPr/>
        </p:nvPicPr>
        <p:blipFill>
          <a:blip r:embed="rId2"/>
          <a:stretch/>
        </p:blipFill>
        <p:spPr>
          <a:xfrm>
            <a:off x="5029200" y="228600"/>
            <a:ext cx="8406360" cy="7768800"/>
          </a:xfrm>
          <a:prstGeom prst="rect">
            <a:avLst/>
          </a:prstGeom>
          <a:ln w="0">
            <a:noFill/>
          </a:ln>
        </p:spPr>
      </p:pic>
      <p:sp>
        <p:nvSpPr>
          <p:cNvPr id="378" name=""/>
          <p:cNvSpPr/>
          <p:nvPr/>
        </p:nvSpPr>
        <p:spPr>
          <a:xfrm>
            <a:off x="7050600" y="3081600"/>
            <a:ext cx="4114800" cy="0"/>
          </a:xfrm>
          <a:prstGeom prst="line">
            <a:avLst/>
          </a:prstGeom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Image 24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380" name="Shape 20"/>
          <p:cNvSpPr/>
          <p:nvPr/>
        </p:nvSpPr>
        <p:spPr>
          <a:xfrm>
            <a:off x="0" y="0"/>
            <a:ext cx="14628960" cy="874152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81" name="Text 74"/>
          <p:cNvSpPr/>
          <p:nvPr/>
        </p:nvSpPr>
        <p:spPr>
          <a:xfrm>
            <a:off x="743400" y="3435480"/>
            <a:ext cx="4944600" cy="13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199"/>
              </a:lnSpc>
              <a:tabLst>
                <a:tab algn="l" pos="0"/>
              </a:tabLst>
            </a:pPr>
            <a:r>
              <a:rPr b="1" lang="en-US" sz="4150" spc="-1" strike="noStrike">
                <a:solidFill>
                  <a:srgbClr val="f0f4f1"/>
                </a:solidFill>
                <a:latin typeface="adonis-web"/>
                <a:ea typeface="adonis-web"/>
              </a:rPr>
              <a:t>А посложнее фигуры?</a:t>
            </a:r>
            <a:endParaRPr b="0" lang="en-US" sz="4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Text 84"/>
          <p:cNvSpPr/>
          <p:nvPr/>
        </p:nvSpPr>
        <p:spPr>
          <a:xfrm>
            <a:off x="743400" y="4975560"/>
            <a:ext cx="2654280" cy="33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2050" spc="-1" strike="noStrike">
                <a:solidFill>
                  <a:srgbClr val="f0f4f1"/>
                </a:solidFill>
                <a:latin typeface="adonis-web"/>
                <a:ea typeface="adonis-web"/>
              </a:rPr>
              <a:t>Они посложнее</a:t>
            </a:r>
            <a:endParaRPr b="0" lang="en-US" sz="2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3" name="Image 25" descr="preencoded.png"/>
          <p:cNvPicPr/>
          <p:nvPr/>
        </p:nvPicPr>
        <p:blipFill>
          <a:blip r:embed="rId2"/>
          <a:stretch/>
        </p:blipFill>
        <p:spPr>
          <a:xfrm>
            <a:off x="5029200" y="228600"/>
            <a:ext cx="8406360" cy="7768800"/>
          </a:xfrm>
          <a:prstGeom prst="rect">
            <a:avLst/>
          </a:prstGeom>
          <a:ln w="0">
            <a:noFill/>
          </a:ln>
        </p:spPr>
      </p:pic>
      <p:sp>
        <p:nvSpPr>
          <p:cNvPr id="384" name=""/>
          <p:cNvSpPr/>
          <p:nvPr/>
        </p:nvSpPr>
        <p:spPr>
          <a:xfrm>
            <a:off x="7302600" y="5241600"/>
            <a:ext cx="5727600" cy="16200"/>
          </a:xfrm>
          <a:prstGeom prst="line">
            <a:avLst/>
          </a:prstGeom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Image 26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386" name="Shape 21"/>
          <p:cNvSpPr/>
          <p:nvPr/>
        </p:nvSpPr>
        <p:spPr>
          <a:xfrm>
            <a:off x="0" y="0"/>
            <a:ext cx="14628960" cy="874152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87" name="Text 85"/>
          <p:cNvSpPr/>
          <p:nvPr/>
        </p:nvSpPr>
        <p:spPr>
          <a:xfrm>
            <a:off x="743400" y="3435480"/>
            <a:ext cx="4944600" cy="13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199"/>
              </a:lnSpc>
              <a:tabLst>
                <a:tab algn="l" pos="0"/>
              </a:tabLst>
            </a:pPr>
            <a:r>
              <a:rPr b="1" lang="en-US" sz="4150" spc="-1" strike="noStrike">
                <a:solidFill>
                  <a:srgbClr val="f0f4f1"/>
                </a:solidFill>
                <a:latin typeface="adonis-web"/>
                <a:ea typeface="adonis-web"/>
              </a:rPr>
              <a:t>А посложнее фигуры?</a:t>
            </a:r>
            <a:endParaRPr b="0" lang="en-US" sz="4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Text 87"/>
          <p:cNvSpPr/>
          <p:nvPr/>
        </p:nvSpPr>
        <p:spPr>
          <a:xfrm>
            <a:off x="743400" y="4975560"/>
            <a:ext cx="2654280" cy="33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2050" spc="-1" strike="noStrike">
                <a:solidFill>
                  <a:srgbClr val="f0f4f1"/>
                </a:solidFill>
                <a:latin typeface="adonis-web"/>
                <a:ea typeface="adonis-web"/>
              </a:rPr>
              <a:t>Они посложнее</a:t>
            </a:r>
            <a:endParaRPr b="0" lang="en-US" sz="2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9" name="Image 27" descr="preencoded.png"/>
          <p:cNvPicPr/>
          <p:nvPr/>
        </p:nvPicPr>
        <p:blipFill>
          <a:blip r:embed="rId2"/>
          <a:stretch/>
        </p:blipFill>
        <p:spPr>
          <a:xfrm>
            <a:off x="5029200" y="228600"/>
            <a:ext cx="8406360" cy="7768800"/>
          </a:xfrm>
          <a:prstGeom prst="rect">
            <a:avLst/>
          </a:prstGeom>
          <a:ln w="0">
            <a:noFill/>
          </a:ln>
        </p:spPr>
      </p:pic>
      <p:sp>
        <p:nvSpPr>
          <p:cNvPr id="390" name=""/>
          <p:cNvSpPr/>
          <p:nvPr/>
        </p:nvSpPr>
        <p:spPr>
          <a:xfrm>
            <a:off x="7302600" y="7401600"/>
            <a:ext cx="5727600" cy="16200"/>
          </a:xfrm>
          <a:prstGeom prst="line">
            <a:avLst/>
          </a:prstGeom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392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93" name="Text 1"/>
          <p:cNvSpPr/>
          <p:nvPr/>
        </p:nvSpPr>
        <p:spPr>
          <a:xfrm>
            <a:off x="793800" y="3760200"/>
            <a:ext cx="1148616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А если запустим проект, что получим?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395" name="Shape 0"/>
          <p:cNvSpPr/>
          <p:nvPr/>
        </p:nvSpPr>
        <p:spPr>
          <a:xfrm>
            <a:off x="0" y="0"/>
            <a:ext cx="14628960" cy="907020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96" name="Text 1"/>
          <p:cNvSpPr/>
          <p:nvPr/>
        </p:nvSpPr>
        <p:spPr>
          <a:xfrm>
            <a:off x="600120" y="2697480"/>
            <a:ext cx="4988160" cy="63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949"/>
              </a:lnSpc>
              <a:tabLst>
                <a:tab algn="l" pos="0"/>
              </a:tabLst>
            </a:pPr>
            <a:r>
              <a:rPr b="1" lang="en-US" sz="3950" spc="-1" strike="noStrike">
                <a:solidFill>
                  <a:srgbClr val="f0f4f1"/>
                </a:solidFill>
                <a:latin typeface="adonis-web"/>
                <a:ea typeface="adonis-web"/>
              </a:rPr>
              <a:t>Как это выглядит?</a:t>
            </a:r>
            <a:endParaRPr b="0" lang="en-US" sz="3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Text 2"/>
          <p:cNvSpPr/>
          <p:nvPr/>
        </p:nvSpPr>
        <p:spPr>
          <a:xfrm>
            <a:off x="284400" y="3531960"/>
            <a:ext cx="4583880" cy="80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31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1950" spc="-1" strike="noStrike">
                <a:solidFill>
                  <a:srgbClr val="d7e5d8"/>
                </a:solidFill>
                <a:latin typeface="Syne"/>
                <a:ea typeface="Syne"/>
              </a:rPr>
              <a:t>Встроенные контролы для управления временем (в футере)</a:t>
            </a:r>
            <a:endParaRPr b="0" lang="en-US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Text 3"/>
          <p:cNvSpPr/>
          <p:nvPr/>
        </p:nvSpPr>
        <p:spPr>
          <a:xfrm>
            <a:off x="320400" y="4484160"/>
            <a:ext cx="4583880" cy="80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31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1950" spc="-1" strike="noStrike">
                <a:solidFill>
                  <a:srgbClr val="d7e5d8"/>
                </a:solidFill>
                <a:latin typeface="Syne"/>
                <a:ea typeface="Syne"/>
              </a:rPr>
              <a:t>Управление слоями карт и видом отображения</a:t>
            </a:r>
            <a:endParaRPr b="0" lang="en-US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Text 4"/>
          <p:cNvSpPr/>
          <p:nvPr/>
        </p:nvSpPr>
        <p:spPr>
          <a:xfrm>
            <a:off x="608400" y="5652000"/>
            <a:ext cx="4583880" cy="12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en-US" sz="1950" spc="-1" strike="noStrike">
                <a:solidFill>
                  <a:srgbClr val="d7e5d8"/>
                </a:solidFill>
                <a:latin typeface="Syne"/>
                <a:ea typeface="Syne"/>
              </a:rPr>
              <a:t>Возможность вставить любые компоненты в самом приложении</a:t>
            </a:r>
            <a:endParaRPr b="0" lang="en-US" sz="19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149"/>
              </a:lnSpc>
              <a:tabLst>
                <a:tab algn="l" pos="0"/>
              </a:tabLst>
            </a:pPr>
            <a:endParaRPr b="0" lang="en-US" sz="19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0" name="Image 1" descr="preencoded.png"/>
          <p:cNvPicPr/>
          <p:nvPr/>
        </p:nvPicPr>
        <p:blipFill>
          <a:blip r:embed="rId2"/>
          <a:stretch/>
        </p:blipFill>
        <p:spPr>
          <a:xfrm>
            <a:off x="6198480" y="783720"/>
            <a:ext cx="7707960" cy="6996960"/>
          </a:xfrm>
          <a:prstGeom prst="rect">
            <a:avLst/>
          </a:prstGeom>
          <a:ln w="0">
            <a:noFill/>
          </a:ln>
        </p:spPr>
      </p:pic>
      <p:sp>
        <p:nvSpPr>
          <p:cNvPr id="401" name="Text 5"/>
          <p:cNvSpPr/>
          <p:nvPr/>
        </p:nvSpPr>
        <p:spPr>
          <a:xfrm>
            <a:off x="6198480" y="8009640"/>
            <a:ext cx="7729920" cy="32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endParaRPr b="0" lang="en-US" sz="15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2" name=""/>
          <p:cNvSpPr/>
          <p:nvPr/>
        </p:nvSpPr>
        <p:spPr>
          <a:xfrm>
            <a:off x="685800" y="4484160"/>
            <a:ext cx="4114800" cy="0"/>
          </a:xfrm>
          <a:prstGeom prst="line">
            <a:avLst/>
          </a:prstGeom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88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89" name="Text 1"/>
          <p:cNvSpPr/>
          <p:nvPr/>
        </p:nvSpPr>
        <p:spPr>
          <a:xfrm>
            <a:off x="793800" y="1065240"/>
            <a:ext cx="5726160" cy="14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Для чего нужны визуализации?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Text 2"/>
          <p:cNvSpPr/>
          <p:nvPr/>
        </p:nvSpPr>
        <p:spPr>
          <a:xfrm>
            <a:off x="457200" y="3002760"/>
            <a:ext cx="6062760" cy="9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3549"/>
              </a:lnSpc>
              <a:buClr>
                <a:srgbClr val="d7e5d8"/>
              </a:buClr>
              <a:buFont typeface="Symbol"/>
              <a:buChar char=""/>
            </a:pPr>
            <a:r>
              <a:rPr b="1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Упростить восприятие сложной информации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 3"/>
          <p:cNvSpPr/>
          <p:nvPr/>
        </p:nvSpPr>
        <p:spPr>
          <a:xfrm>
            <a:off x="757800" y="4205160"/>
            <a:ext cx="5677920" cy="90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549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Увеличить скорость обработки    данных пользователем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6738840" y="0"/>
            <a:ext cx="7890480" cy="822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Image 28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404" name="Shape 22"/>
          <p:cNvSpPr/>
          <p:nvPr/>
        </p:nvSpPr>
        <p:spPr>
          <a:xfrm>
            <a:off x="0" y="0"/>
            <a:ext cx="14628960" cy="907020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05" name="Text 88"/>
          <p:cNvSpPr/>
          <p:nvPr/>
        </p:nvSpPr>
        <p:spPr>
          <a:xfrm>
            <a:off x="600120" y="2697480"/>
            <a:ext cx="4988160" cy="63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949"/>
              </a:lnSpc>
              <a:tabLst>
                <a:tab algn="l" pos="0"/>
              </a:tabLst>
            </a:pPr>
            <a:r>
              <a:rPr b="1" lang="en-US" sz="3950" spc="-1" strike="noStrike">
                <a:solidFill>
                  <a:srgbClr val="f0f4f1"/>
                </a:solidFill>
                <a:latin typeface="adonis-web"/>
                <a:ea typeface="adonis-web"/>
              </a:rPr>
              <a:t>Как это выглядит?</a:t>
            </a:r>
            <a:endParaRPr b="0" lang="en-US" sz="3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Text 89"/>
          <p:cNvSpPr/>
          <p:nvPr/>
        </p:nvSpPr>
        <p:spPr>
          <a:xfrm>
            <a:off x="284400" y="3531960"/>
            <a:ext cx="4583880" cy="80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31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1950" spc="-1" strike="noStrike">
                <a:solidFill>
                  <a:srgbClr val="d7e5d8"/>
                </a:solidFill>
                <a:latin typeface="Syne"/>
                <a:ea typeface="Syne"/>
              </a:rPr>
              <a:t>Встроенные контролы для управления временем (в футере)</a:t>
            </a:r>
            <a:endParaRPr b="0" lang="en-US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Text 90"/>
          <p:cNvSpPr/>
          <p:nvPr/>
        </p:nvSpPr>
        <p:spPr>
          <a:xfrm>
            <a:off x="320400" y="4484160"/>
            <a:ext cx="4583880" cy="80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31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1950" spc="-1" strike="noStrike">
                <a:solidFill>
                  <a:srgbClr val="d7e5d8"/>
                </a:solidFill>
                <a:latin typeface="Syne"/>
                <a:ea typeface="Syne"/>
              </a:rPr>
              <a:t>Управление слоями карт и видом отображения (правый угол)</a:t>
            </a:r>
            <a:endParaRPr b="0" lang="en-US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Text 91"/>
          <p:cNvSpPr/>
          <p:nvPr/>
        </p:nvSpPr>
        <p:spPr>
          <a:xfrm>
            <a:off x="608400" y="5652000"/>
            <a:ext cx="4583880" cy="12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en-US" sz="1950" spc="-1" strike="noStrike">
                <a:solidFill>
                  <a:srgbClr val="d7e5d8"/>
                </a:solidFill>
                <a:latin typeface="Syne"/>
                <a:ea typeface="Syne"/>
              </a:rPr>
              <a:t>Возможность вставить любые компоненты в самом приложении</a:t>
            </a:r>
            <a:endParaRPr b="0" lang="en-US" sz="19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149"/>
              </a:lnSpc>
              <a:tabLst>
                <a:tab algn="l" pos="0"/>
              </a:tabLst>
            </a:pPr>
            <a:endParaRPr b="0" lang="en-US" sz="19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9" name="Image 29" descr="preencoded.png"/>
          <p:cNvPicPr/>
          <p:nvPr/>
        </p:nvPicPr>
        <p:blipFill>
          <a:blip r:embed="rId2"/>
          <a:stretch/>
        </p:blipFill>
        <p:spPr>
          <a:xfrm>
            <a:off x="6198480" y="783720"/>
            <a:ext cx="7707960" cy="6996960"/>
          </a:xfrm>
          <a:prstGeom prst="rect">
            <a:avLst/>
          </a:prstGeom>
          <a:ln w="0">
            <a:noFill/>
          </a:ln>
        </p:spPr>
      </p:pic>
      <p:sp>
        <p:nvSpPr>
          <p:cNvPr id="410" name="Text 92"/>
          <p:cNvSpPr/>
          <p:nvPr/>
        </p:nvSpPr>
        <p:spPr>
          <a:xfrm>
            <a:off x="6198480" y="8009640"/>
            <a:ext cx="7729920" cy="32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endParaRPr b="0" lang="en-US" sz="15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1" name=""/>
          <p:cNvSpPr/>
          <p:nvPr/>
        </p:nvSpPr>
        <p:spPr>
          <a:xfrm>
            <a:off x="685800" y="5384160"/>
            <a:ext cx="4114800" cy="0"/>
          </a:xfrm>
          <a:prstGeom prst="line">
            <a:avLst/>
          </a:prstGeom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Image 3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413" name="Shape 23"/>
          <p:cNvSpPr/>
          <p:nvPr/>
        </p:nvSpPr>
        <p:spPr>
          <a:xfrm>
            <a:off x="0" y="0"/>
            <a:ext cx="14628960" cy="907020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14" name="Text 93"/>
          <p:cNvSpPr/>
          <p:nvPr/>
        </p:nvSpPr>
        <p:spPr>
          <a:xfrm>
            <a:off x="600120" y="2697480"/>
            <a:ext cx="4988160" cy="63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949"/>
              </a:lnSpc>
              <a:tabLst>
                <a:tab algn="l" pos="0"/>
              </a:tabLst>
            </a:pPr>
            <a:r>
              <a:rPr b="1" lang="en-US" sz="3950" spc="-1" strike="noStrike">
                <a:solidFill>
                  <a:srgbClr val="f0f4f1"/>
                </a:solidFill>
                <a:latin typeface="adonis-web"/>
                <a:ea typeface="adonis-web"/>
              </a:rPr>
              <a:t>Как это выглядит?</a:t>
            </a:r>
            <a:endParaRPr b="0" lang="en-US" sz="3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Text 94"/>
          <p:cNvSpPr/>
          <p:nvPr/>
        </p:nvSpPr>
        <p:spPr>
          <a:xfrm>
            <a:off x="284400" y="3531960"/>
            <a:ext cx="4583880" cy="80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31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1950" spc="-1" strike="noStrike">
                <a:solidFill>
                  <a:srgbClr val="d7e5d8"/>
                </a:solidFill>
                <a:latin typeface="Syne"/>
                <a:ea typeface="Syne"/>
              </a:rPr>
              <a:t>Встроенные контролы для управления временем (в футере)</a:t>
            </a:r>
            <a:endParaRPr b="0" lang="en-US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Text 95"/>
          <p:cNvSpPr/>
          <p:nvPr/>
        </p:nvSpPr>
        <p:spPr>
          <a:xfrm>
            <a:off x="320400" y="4484160"/>
            <a:ext cx="4583880" cy="80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3149"/>
              </a:lnSpc>
              <a:buClr>
                <a:srgbClr val="d7e5d8"/>
              </a:buClr>
              <a:buFont typeface="Symbol"/>
              <a:buChar char=""/>
            </a:pPr>
            <a:r>
              <a:rPr b="0" lang="en-US" sz="1950" spc="-1" strike="noStrike">
                <a:solidFill>
                  <a:srgbClr val="d7e5d8"/>
                </a:solidFill>
                <a:latin typeface="Syne"/>
                <a:ea typeface="Syne"/>
              </a:rPr>
              <a:t>Управление слоями карт и видом отображения (правый угол)</a:t>
            </a:r>
            <a:endParaRPr b="0" lang="en-US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Text 96"/>
          <p:cNvSpPr/>
          <p:nvPr/>
        </p:nvSpPr>
        <p:spPr>
          <a:xfrm>
            <a:off x="608400" y="5652000"/>
            <a:ext cx="4583880" cy="12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en-US" sz="1950" spc="-1" strike="noStrike">
                <a:solidFill>
                  <a:srgbClr val="d7e5d8"/>
                </a:solidFill>
                <a:latin typeface="Syne"/>
                <a:ea typeface="Syne"/>
              </a:rPr>
              <a:t>Возможность вставить любые компоненты в самом приложении (на примере слева)</a:t>
            </a:r>
            <a:endParaRPr b="0" lang="en-US" sz="19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149"/>
              </a:lnSpc>
              <a:tabLst>
                <a:tab algn="l" pos="0"/>
              </a:tabLst>
            </a:pPr>
            <a:endParaRPr b="0" lang="en-US" sz="19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8" name="Image 31" descr="preencoded.png"/>
          <p:cNvPicPr/>
          <p:nvPr/>
        </p:nvPicPr>
        <p:blipFill>
          <a:blip r:embed="rId2"/>
          <a:stretch/>
        </p:blipFill>
        <p:spPr>
          <a:xfrm>
            <a:off x="6198480" y="783720"/>
            <a:ext cx="7707960" cy="6996960"/>
          </a:xfrm>
          <a:prstGeom prst="rect">
            <a:avLst/>
          </a:prstGeom>
          <a:ln w="0">
            <a:noFill/>
          </a:ln>
        </p:spPr>
      </p:pic>
      <p:sp>
        <p:nvSpPr>
          <p:cNvPr id="419" name="Text 97"/>
          <p:cNvSpPr/>
          <p:nvPr/>
        </p:nvSpPr>
        <p:spPr>
          <a:xfrm>
            <a:off x="6198480" y="8009640"/>
            <a:ext cx="7729920" cy="32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endParaRPr b="0" lang="en-US" sz="15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0" name=""/>
          <p:cNvSpPr/>
          <p:nvPr/>
        </p:nvSpPr>
        <p:spPr>
          <a:xfrm>
            <a:off x="685800" y="6716160"/>
            <a:ext cx="4114800" cy="0"/>
          </a:xfrm>
          <a:prstGeom prst="line">
            <a:avLst/>
          </a:prstGeom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422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423" name="Image 1" descr="preencoded.png"/>
          <p:cNvPicPr/>
          <p:nvPr/>
        </p:nvPicPr>
        <p:blipFill>
          <a:blip r:embed="rId2"/>
          <a:stretch/>
        </p:blipFill>
        <p:spPr>
          <a:xfrm>
            <a:off x="793800" y="2375640"/>
            <a:ext cx="3476520" cy="3476520"/>
          </a:xfrm>
          <a:prstGeom prst="rect">
            <a:avLst/>
          </a:prstGeom>
          <a:ln w="0">
            <a:noFill/>
          </a:ln>
        </p:spPr>
      </p:pic>
      <p:sp>
        <p:nvSpPr>
          <p:cNvPr id="424" name="Text 1"/>
          <p:cNvSpPr/>
          <p:nvPr/>
        </p:nvSpPr>
        <p:spPr>
          <a:xfrm>
            <a:off x="5288040" y="2459160"/>
            <a:ext cx="649980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Прежде чем начнем…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Text 2"/>
          <p:cNvSpPr/>
          <p:nvPr/>
        </p:nvSpPr>
        <p:spPr>
          <a:xfrm>
            <a:off x="5288040" y="3394440"/>
            <a:ext cx="8554680" cy="84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0f4f1"/>
                </a:solidFill>
                <a:latin typeface="adonis-web"/>
                <a:ea typeface="adonis-web"/>
              </a:rPr>
              <a:t>Можно открыть сайт с приложением и посмотреть его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Text 3"/>
          <p:cNvSpPr/>
          <p:nvPr/>
        </p:nvSpPr>
        <p:spPr>
          <a:xfrm>
            <a:off x="5288040" y="4471920"/>
            <a:ext cx="855468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7" name="Text 4"/>
          <p:cNvSpPr/>
          <p:nvPr/>
        </p:nvSpPr>
        <p:spPr>
          <a:xfrm>
            <a:off x="5288040" y="5061600"/>
            <a:ext cx="566928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resium-ex.netlify.app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429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430" name="Image 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2833920"/>
          </a:xfrm>
          <a:prstGeom prst="rect">
            <a:avLst/>
          </a:prstGeom>
          <a:ln w="0">
            <a:noFill/>
          </a:ln>
        </p:spPr>
      </p:pic>
      <p:sp>
        <p:nvSpPr>
          <p:cNvPr id="431" name="Text 1"/>
          <p:cNvSpPr/>
          <p:nvPr/>
        </p:nvSpPr>
        <p:spPr>
          <a:xfrm>
            <a:off x="793800" y="4238280"/>
            <a:ext cx="11390400" cy="97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7699"/>
              </a:lnSpc>
              <a:tabLst>
                <a:tab algn="l" pos="0"/>
              </a:tabLst>
            </a:pPr>
            <a:r>
              <a:rPr b="1" lang="en-US" sz="6150" spc="-1" strike="noStrike">
                <a:solidFill>
                  <a:srgbClr val="f0f4f1"/>
                </a:solidFill>
                <a:latin typeface="adonis-web"/>
                <a:ea typeface="adonis-web"/>
              </a:rPr>
              <a:t>Установка и начало работы</a:t>
            </a:r>
            <a:endParaRPr b="0" lang="en-US" sz="6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Text 2"/>
          <p:cNvSpPr/>
          <p:nvPr/>
        </p:nvSpPr>
        <p:spPr>
          <a:xfrm>
            <a:off x="793800" y="5556600"/>
            <a:ext cx="6481080" cy="56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450"/>
              </a:lnSpc>
              <a:tabLst>
                <a:tab algn="l" pos="0"/>
              </a:tabLst>
            </a:pPr>
            <a:r>
              <a:rPr b="1" lang="en-US" sz="3550" spc="-1" strike="noStrike">
                <a:solidFill>
                  <a:srgbClr val="f0f4f1"/>
                </a:solidFill>
                <a:latin typeface="adonis-web"/>
                <a:ea typeface="adonis-web"/>
              </a:rPr>
              <a:t>Начнем работу с проектом.</a:t>
            </a:r>
            <a:endParaRPr b="0" lang="en-US" sz="3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Text 3"/>
          <p:cNvSpPr/>
          <p:nvPr/>
        </p:nvSpPr>
        <p:spPr>
          <a:xfrm>
            <a:off x="793800" y="6463800"/>
            <a:ext cx="1304136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435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36" name="Text 1"/>
          <p:cNvSpPr/>
          <p:nvPr/>
        </p:nvSpPr>
        <p:spPr>
          <a:xfrm>
            <a:off x="772920" y="608400"/>
            <a:ext cx="12248280" cy="68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00"/>
              </a:lnSpc>
              <a:tabLst>
                <a:tab algn="l" pos="0"/>
              </a:tabLst>
            </a:pPr>
            <a:r>
              <a:rPr b="1" lang="en-US" sz="4300" spc="-1" strike="noStrike">
                <a:solidFill>
                  <a:srgbClr val="f0f4f1"/>
                </a:solidFill>
                <a:latin typeface="adonis-web"/>
                <a:ea typeface="adonis-web"/>
              </a:rPr>
              <a:t>Есть три пути для знакомства с Цезиумом</a:t>
            </a:r>
            <a:endParaRPr b="0" lang="en-US" sz="4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Text 2"/>
          <p:cNvSpPr/>
          <p:nvPr/>
        </p:nvSpPr>
        <p:spPr>
          <a:xfrm>
            <a:off x="772920" y="1850760"/>
            <a:ext cx="293760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f0f4f1"/>
                </a:solidFill>
                <a:latin typeface="adonis-web"/>
                <a:ea typeface="adonis-web"/>
              </a:rPr>
              <a:t>Зайти на песочницу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Text 3"/>
          <p:cNvSpPr/>
          <p:nvPr/>
        </p:nvSpPr>
        <p:spPr>
          <a:xfrm>
            <a:off x="772920" y="2416320"/>
            <a:ext cx="4026600" cy="68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 u="sng">
                <a:solidFill>
                  <a:srgbClr val="0563c1"/>
                </a:solidFill>
                <a:uFillTx/>
                <a:latin typeface="adonis-web"/>
                <a:ea typeface="adonis-web"/>
                <a:hlinkClick r:id="rId2"/>
              </a:rPr>
              <a:t>sandcastle.cesium.com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772920" y="3355200"/>
            <a:ext cx="4001400" cy="4016160"/>
          </a:xfrm>
          <a:prstGeom prst="rect">
            <a:avLst/>
          </a:prstGeom>
          <a:ln w="0">
            <a:noFill/>
          </a:ln>
        </p:spPr>
      </p:pic>
      <p:sp>
        <p:nvSpPr>
          <p:cNvPr id="440" name="Text 4"/>
          <p:cNvSpPr/>
          <p:nvPr/>
        </p:nvSpPr>
        <p:spPr>
          <a:xfrm>
            <a:off x="5322600" y="1850760"/>
            <a:ext cx="3536280" cy="68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2150" spc="-1" strike="noStrike">
                <a:solidFill>
                  <a:srgbClr val="f0f4f1"/>
                </a:solidFill>
                <a:latin typeface="adonis-web"/>
                <a:ea typeface="adonis-web"/>
              </a:rPr>
              <a:t>Сделать форк с ГХ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701"/>
              </a:lnSpc>
              <a:tabLst>
                <a:tab algn="l" pos="0"/>
              </a:tabLst>
            </a:pP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Text 5"/>
          <p:cNvSpPr/>
          <p:nvPr/>
        </p:nvSpPr>
        <p:spPr>
          <a:xfrm>
            <a:off x="5070600" y="2761560"/>
            <a:ext cx="418608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pc="-1" strike="noStrike">
                <a:solidFill>
                  <a:srgbClr val="a9f00f"/>
                </a:solidFill>
                <a:latin typeface="adonis-web"/>
                <a:ea typeface="adonis-web"/>
              </a:rPr>
              <a:t>github.com/meshbor/Cesium-Conf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2" name="Image 2" descr="preencoded.png">
            <a:hlinkClick r:id="rId5"/>
          </p:cNvPr>
          <p:cNvPicPr/>
          <p:nvPr/>
        </p:nvPicPr>
        <p:blipFill>
          <a:blip r:embed="rId6"/>
          <a:stretch/>
        </p:blipFill>
        <p:spPr>
          <a:xfrm>
            <a:off x="5322600" y="3355200"/>
            <a:ext cx="4408920" cy="4016160"/>
          </a:xfrm>
          <a:prstGeom prst="rect">
            <a:avLst/>
          </a:prstGeom>
          <a:ln w="0">
            <a:noFill/>
          </a:ln>
        </p:spPr>
      </p:pic>
      <p:sp>
        <p:nvSpPr>
          <p:cNvPr id="443" name="Text 6"/>
          <p:cNvSpPr/>
          <p:nvPr/>
        </p:nvSpPr>
        <p:spPr>
          <a:xfrm>
            <a:off x="10279440" y="1828440"/>
            <a:ext cx="3591360" cy="13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en-US" sz="2150" spc="-1" strike="noStrike">
                <a:solidFill>
                  <a:srgbClr val="d7e5d8"/>
                </a:solidFill>
                <a:latin typeface="Syne"/>
                <a:ea typeface="Syne"/>
              </a:rPr>
              <a:t>Идти по инструкции Resium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150" spc="-1" strike="noStrike" u="sng">
                <a:solidFill>
                  <a:srgbClr val="0563c1"/>
                </a:solidFill>
                <a:uFillTx/>
                <a:latin typeface="Syne"/>
                <a:ea typeface="Syne"/>
                <a:hlinkClick r:id="rId7"/>
              </a:rPr>
              <a:t>resium.reearth.io</a:t>
            </a: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3450"/>
              </a:lnSpc>
              <a:tabLst>
                <a:tab algn="l" pos="0"/>
              </a:tabLst>
            </a:pPr>
            <a:endParaRPr b="0" lang="en-US" sz="21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4" name="Image 3" descr="preencoded.png">
            <a:hlinkClick r:id="rId8"/>
          </p:cNvPr>
          <p:cNvPicPr/>
          <p:nvPr/>
        </p:nvPicPr>
        <p:blipFill>
          <a:blip r:embed="rId9"/>
          <a:stretch/>
        </p:blipFill>
        <p:spPr>
          <a:xfrm>
            <a:off x="10279440" y="3402000"/>
            <a:ext cx="3893760" cy="400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446" name="Shape 0"/>
          <p:cNvSpPr/>
          <p:nvPr/>
        </p:nvSpPr>
        <p:spPr>
          <a:xfrm>
            <a:off x="0" y="0"/>
            <a:ext cx="14628960" cy="855720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447" name="Image 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2613600"/>
          </a:xfrm>
          <a:prstGeom prst="rect">
            <a:avLst/>
          </a:prstGeom>
          <a:ln w="0">
            <a:noFill/>
          </a:ln>
        </p:spPr>
      </p:pic>
      <p:pic>
        <p:nvPicPr>
          <p:cNvPr id="448" name="Image 2" descr="preencoded.png"/>
          <p:cNvPicPr/>
          <p:nvPr/>
        </p:nvPicPr>
        <p:blipFill>
          <a:blip r:embed="rId3"/>
          <a:stretch/>
        </p:blipFill>
        <p:spPr>
          <a:xfrm>
            <a:off x="5630040" y="261360"/>
            <a:ext cx="3369240" cy="2090520"/>
          </a:xfrm>
          <a:prstGeom prst="rect">
            <a:avLst/>
          </a:prstGeom>
          <a:ln w="0">
            <a:noFill/>
          </a:ln>
        </p:spPr>
      </p:pic>
      <p:sp>
        <p:nvSpPr>
          <p:cNvPr id="449" name="Text 1"/>
          <p:cNvSpPr/>
          <p:nvPr/>
        </p:nvSpPr>
        <p:spPr>
          <a:xfrm>
            <a:off x="732240" y="3190320"/>
            <a:ext cx="6614640" cy="65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100"/>
              </a:lnSpc>
              <a:tabLst>
                <a:tab algn="l" pos="0"/>
              </a:tabLst>
            </a:pPr>
            <a:r>
              <a:rPr b="1" lang="en-US" sz="4100" spc="-1" strike="noStrike">
                <a:solidFill>
                  <a:srgbClr val="f0f4f1"/>
                </a:solidFill>
                <a:latin typeface="adonis-web"/>
                <a:ea typeface="adonis-web"/>
              </a:rPr>
              <a:t>Распаковка и установка</a:t>
            </a:r>
            <a:endParaRPr b="0" lang="en-US" sz="4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0" name="Image 3" descr="preencoded.png"/>
          <p:cNvPicPr/>
          <p:nvPr/>
        </p:nvPicPr>
        <p:blipFill>
          <a:blip r:embed="rId4"/>
          <a:stretch/>
        </p:blipFill>
        <p:spPr>
          <a:xfrm>
            <a:off x="732240" y="4157640"/>
            <a:ext cx="13164840" cy="382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452" name="Shape 0"/>
          <p:cNvSpPr/>
          <p:nvPr/>
        </p:nvSpPr>
        <p:spPr>
          <a:xfrm>
            <a:off x="0" y="0"/>
            <a:ext cx="14628960" cy="823032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53" name="Text 1"/>
          <p:cNvSpPr/>
          <p:nvPr/>
        </p:nvSpPr>
        <p:spPr>
          <a:xfrm>
            <a:off x="756720" y="545400"/>
            <a:ext cx="9388440" cy="49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900"/>
              </a:lnSpc>
              <a:tabLst>
                <a:tab algn="l" pos="0"/>
              </a:tabLst>
            </a:pPr>
            <a:r>
              <a:rPr b="1" lang="en-US" sz="3100" spc="-1" strike="noStrike">
                <a:solidFill>
                  <a:srgbClr val="f0f4f1"/>
                </a:solidFill>
                <a:latin typeface="adonis-web"/>
                <a:ea typeface="adonis-web"/>
              </a:rPr>
              <a:t>Не забываем поменять скрипты в package.json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4" name="Image 1" descr="preencoded.png"/>
          <p:cNvPicPr/>
          <p:nvPr/>
        </p:nvPicPr>
        <p:blipFill>
          <a:blip r:embed="rId2"/>
          <a:stretch/>
        </p:blipFill>
        <p:spPr>
          <a:xfrm>
            <a:off x="2666160" y="1438200"/>
            <a:ext cx="9296640" cy="5626800"/>
          </a:xfrm>
          <a:prstGeom prst="rect">
            <a:avLst/>
          </a:prstGeom>
          <a:ln w="0">
            <a:noFill/>
          </a:ln>
        </p:spPr>
      </p:pic>
      <p:sp>
        <p:nvSpPr>
          <p:cNvPr id="455" name="Text 2"/>
          <p:cNvSpPr/>
          <p:nvPr/>
        </p:nvSpPr>
        <p:spPr>
          <a:xfrm>
            <a:off x="756720" y="7289640"/>
            <a:ext cx="1311516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endParaRPr b="0" lang="en-US" sz="19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457" name="Shape 0"/>
          <p:cNvSpPr/>
          <p:nvPr/>
        </p:nvSpPr>
        <p:spPr>
          <a:xfrm>
            <a:off x="1440" y="144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58" name="Text 1"/>
          <p:cNvSpPr/>
          <p:nvPr/>
        </p:nvSpPr>
        <p:spPr>
          <a:xfrm>
            <a:off x="2971800" y="185760"/>
            <a:ext cx="8229600" cy="104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2350" spc="-1" strike="noStrike">
                <a:solidFill>
                  <a:srgbClr val="f0f4f1"/>
                </a:solidFill>
                <a:latin typeface="adonis-web"/>
                <a:ea typeface="adonis-web"/>
              </a:rPr>
              <a:t>Настраиваем личный кабинет в  Cesium Js</a:t>
            </a:r>
            <a:endParaRPr b="0" lang="en-US" sz="23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35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ts val="2900"/>
              </a:lnSpc>
              <a:tabLst>
                <a:tab algn="l" pos="0"/>
              </a:tabLst>
            </a:pPr>
            <a:r>
              <a:rPr b="1" lang="en-US" sz="2350" spc="-1" strike="noStrike" u="sng">
                <a:solidFill>
                  <a:srgbClr val="0563c1"/>
                </a:solidFill>
                <a:uFillTx/>
                <a:latin typeface="adonis-web"/>
                <a:ea typeface="adonis-web"/>
                <a:hlinkClick r:id="rId2"/>
              </a:rPr>
              <a:t>ion.cesium.com/signin</a:t>
            </a:r>
            <a:endParaRPr b="0" lang="en-US" sz="23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9" name="Image 1" descr="preencoded.png"/>
          <p:cNvPicPr/>
          <p:nvPr/>
        </p:nvPicPr>
        <p:blipFill>
          <a:blip r:embed="rId3"/>
          <a:stretch/>
        </p:blipFill>
        <p:spPr>
          <a:xfrm>
            <a:off x="4222800" y="1317960"/>
            <a:ext cx="5180760" cy="6767640"/>
          </a:xfrm>
          <a:prstGeom prst="rect">
            <a:avLst/>
          </a:prstGeom>
          <a:ln w="0">
            <a:noFill/>
          </a:ln>
        </p:spPr>
      </p:pic>
      <p:sp>
        <p:nvSpPr>
          <p:cNvPr id="460" name="Text 2"/>
          <p:cNvSpPr/>
          <p:nvPr/>
        </p:nvSpPr>
        <p:spPr>
          <a:xfrm>
            <a:off x="3354480" y="7381800"/>
            <a:ext cx="79196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00"/>
              </a:lnSpc>
              <a:tabLst>
                <a:tab algn="l" pos="0"/>
              </a:tabLst>
            </a:pPr>
            <a:endParaRPr b="0" lang="en-US" sz="9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1" name="Text 3"/>
          <p:cNvSpPr/>
          <p:nvPr/>
        </p:nvSpPr>
        <p:spPr>
          <a:xfrm>
            <a:off x="3354480" y="7707960"/>
            <a:ext cx="7919640" cy="19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00"/>
              </a:lnSpc>
              <a:tabLst>
                <a:tab algn="l" pos="0"/>
              </a:tabLst>
            </a:pPr>
            <a:endParaRPr b="0" lang="en-US" sz="9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463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64" name="Text 1"/>
          <p:cNvSpPr/>
          <p:nvPr/>
        </p:nvSpPr>
        <p:spPr>
          <a:xfrm>
            <a:off x="7815600" y="3469680"/>
            <a:ext cx="566928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Попадаем в ЛК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Text 2"/>
          <p:cNvSpPr/>
          <p:nvPr/>
        </p:nvSpPr>
        <p:spPr>
          <a:xfrm>
            <a:off x="7167600" y="4441320"/>
            <a:ext cx="59868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Здесь необходимо получить Access Token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6" name="" descr=""/>
          <p:cNvPicPr/>
          <p:nvPr/>
        </p:nvPicPr>
        <p:blipFill>
          <a:blip r:embed="rId2"/>
          <a:stretch/>
        </p:blipFill>
        <p:spPr>
          <a:xfrm>
            <a:off x="207000" y="910440"/>
            <a:ext cx="6868800" cy="621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468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69" name="Text 1"/>
          <p:cNvSpPr/>
          <p:nvPr/>
        </p:nvSpPr>
        <p:spPr>
          <a:xfrm>
            <a:off x="9507600" y="2110320"/>
            <a:ext cx="6243120" cy="14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В Assets имеющийся список карт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Text 2"/>
          <p:cNvSpPr/>
          <p:nvPr/>
        </p:nvSpPr>
        <p:spPr>
          <a:xfrm>
            <a:off x="9507600" y="4546440"/>
            <a:ext cx="624312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При необходимости можно подгрузить свои.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1" name="" descr=""/>
          <p:cNvPicPr/>
          <p:nvPr/>
        </p:nvPicPr>
        <p:blipFill>
          <a:blip r:embed="rId2"/>
          <a:stretch/>
        </p:blipFill>
        <p:spPr>
          <a:xfrm>
            <a:off x="282240" y="1231560"/>
            <a:ext cx="8732880" cy="575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94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5" name="Text 1"/>
          <p:cNvSpPr/>
          <p:nvPr/>
        </p:nvSpPr>
        <p:spPr>
          <a:xfrm>
            <a:off x="793800" y="3760200"/>
            <a:ext cx="756720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Где используется Cesium? 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473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474" name="Image 1" descr="preencoded.png"/>
          <p:cNvPicPr/>
          <p:nvPr/>
        </p:nvPicPr>
        <p:blipFill>
          <a:blip r:embed="rId2"/>
          <a:stretch/>
        </p:blipFill>
        <p:spPr>
          <a:xfrm>
            <a:off x="793800" y="1107720"/>
            <a:ext cx="6243120" cy="6012720"/>
          </a:xfrm>
          <a:prstGeom prst="rect">
            <a:avLst/>
          </a:prstGeom>
          <a:ln w="0">
            <a:noFill/>
          </a:ln>
        </p:spPr>
      </p:pic>
      <p:sp>
        <p:nvSpPr>
          <p:cNvPr id="475" name="Text 1"/>
          <p:cNvSpPr/>
          <p:nvPr/>
        </p:nvSpPr>
        <p:spPr>
          <a:xfrm>
            <a:off x="7599600" y="3115440"/>
            <a:ext cx="6243120" cy="14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В Usage ваша активность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Text 2"/>
          <p:cNvSpPr/>
          <p:nvPr/>
        </p:nvSpPr>
        <p:spPr>
          <a:xfrm>
            <a:off x="7599600" y="4759920"/>
            <a:ext cx="283392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478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479" name="Image 1" descr="preencoded.png"/>
          <p:cNvPicPr/>
          <p:nvPr/>
        </p:nvPicPr>
        <p:blipFill>
          <a:blip r:embed="rId2"/>
          <a:stretch/>
        </p:blipFill>
        <p:spPr>
          <a:xfrm>
            <a:off x="336600" y="457200"/>
            <a:ext cx="8578800" cy="7588080"/>
          </a:xfrm>
          <a:prstGeom prst="rect">
            <a:avLst/>
          </a:prstGeom>
          <a:ln w="0">
            <a:noFill/>
          </a:ln>
        </p:spPr>
      </p:pic>
      <p:sp>
        <p:nvSpPr>
          <p:cNvPr id="480" name="Text 1"/>
          <p:cNvSpPr/>
          <p:nvPr/>
        </p:nvSpPr>
        <p:spPr>
          <a:xfrm>
            <a:off x="9039600" y="3469680"/>
            <a:ext cx="566928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Рождение токена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Text 2"/>
          <p:cNvSpPr/>
          <p:nvPr/>
        </p:nvSpPr>
        <p:spPr>
          <a:xfrm>
            <a:off x="7599600" y="4405320"/>
            <a:ext cx="283392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483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84" name="Text 1"/>
          <p:cNvSpPr/>
          <p:nvPr/>
        </p:nvSpPr>
        <p:spPr>
          <a:xfrm>
            <a:off x="793800" y="3405960"/>
            <a:ext cx="13041360" cy="14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С ЛК разобрались 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5550"/>
              </a:lnSpc>
              <a:tabLst>
                <a:tab algn="l" pos="0"/>
              </a:tabLst>
            </a:pP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Идем создавать Глобус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486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87" name="Text 1"/>
          <p:cNvSpPr/>
          <p:nvPr/>
        </p:nvSpPr>
        <p:spPr>
          <a:xfrm>
            <a:off x="7887600" y="2838960"/>
            <a:ext cx="6243120" cy="14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Создаем компонент Globes.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Text 2"/>
          <p:cNvSpPr/>
          <p:nvPr/>
        </p:nvSpPr>
        <p:spPr>
          <a:xfrm>
            <a:off x="7887600" y="4483440"/>
            <a:ext cx="624312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9" name="Text 3"/>
          <p:cNvSpPr/>
          <p:nvPr/>
        </p:nvSpPr>
        <p:spPr>
          <a:xfrm>
            <a:off x="7887600" y="5050440"/>
            <a:ext cx="624312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d7e5d8"/>
                </a:solidFill>
                <a:latin typeface="Syne"/>
                <a:ea typeface="Syne"/>
              </a:rPr>
              <a:t>Можно назвать как угодно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0" name="" descr=""/>
          <p:cNvPicPr/>
          <p:nvPr/>
        </p:nvPicPr>
        <p:blipFill>
          <a:blip r:embed="rId2"/>
          <a:stretch/>
        </p:blipFill>
        <p:spPr>
          <a:xfrm>
            <a:off x="171720" y="1260360"/>
            <a:ext cx="7371000" cy="5783400"/>
          </a:xfrm>
          <a:prstGeom prst="rect">
            <a:avLst/>
          </a:prstGeom>
          <a:ln w="0">
            <a:noFill/>
          </a:ln>
        </p:spPr>
      </p:pic>
      <p:sp>
        <p:nvSpPr>
          <p:cNvPr id="491" name=""/>
          <p:cNvSpPr/>
          <p:nvPr/>
        </p:nvSpPr>
        <p:spPr>
          <a:xfrm>
            <a:off x="1600200" y="4836600"/>
            <a:ext cx="2057400" cy="0"/>
          </a:xfrm>
          <a:prstGeom prst="line">
            <a:avLst/>
          </a:prstGeom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493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94" name="Text 1"/>
          <p:cNvSpPr/>
          <p:nvPr/>
        </p:nvSpPr>
        <p:spPr>
          <a:xfrm>
            <a:off x="9003600" y="3115440"/>
            <a:ext cx="5168520" cy="14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И накидываем самое начало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Text 2"/>
          <p:cNvSpPr/>
          <p:nvPr/>
        </p:nvSpPr>
        <p:spPr>
          <a:xfrm>
            <a:off x="9003600" y="4759920"/>
            <a:ext cx="28850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Не забываем про токен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6" name="" descr=""/>
          <p:cNvPicPr/>
          <p:nvPr/>
        </p:nvPicPr>
        <p:blipFill>
          <a:blip r:embed="rId2"/>
          <a:stretch/>
        </p:blipFill>
        <p:spPr>
          <a:xfrm>
            <a:off x="228600" y="996120"/>
            <a:ext cx="8461080" cy="6089400"/>
          </a:xfrm>
          <a:prstGeom prst="rect">
            <a:avLst/>
          </a:prstGeom>
          <a:ln w="0">
            <a:noFill/>
          </a:ln>
        </p:spPr>
      </p:pic>
      <p:sp>
        <p:nvSpPr>
          <p:cNvPr id="497" name=""/>
          <p:cNvSpPr/>
          <p:nvPr/>
        </p:nvSpPr>
        <p:spPr>
          <a:xfrm>
            <a:off x="1143000" y="2550600"/>
            <a:ext cx="5715000" cy="0"/>
          </a:xfrm>
          <a:prstGeom prst="line">
            <a:avLst/>
          </a:prstGeom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499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500" name="Image 1" descr="preencoded.png"/>
          <p:cNvPicPr/>
          <p:nvPr/>
        </p:nvPicPr>
        <p:blipFill>
          <a:blip r:embed="rId2"/>
          <a:stretch/>
        </p:blipFill>
        <p:spPr>
          <a:xfrm>
            <a:off x="0" y="327960"/>
            <a:ext cx="8121600" cy="7215840"/>
          </a:xfrm>
          <a:prstGeom prst="rect">
            <a:avLst/>
          </a:prstGeom>
          <a:ln w="0">
            <a:noFill/>
          </a:ln>
        </p:spPr>
      </p:pic>
      <p:sp>
        <p:nvSpPr>
          <p:cNvPr id="501" name="Text 1"/>
          <p:cNvSpPr/>
          <p:nvPr/>
        </p:nvSpPr>
        <p:spPr>
          <a:xfrm>
            <a:off x="8463600" y="2940840"/>
            <a:ext cx="5252400" cy="14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Смотрим на результат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Text 2"/>
          <p:cNvSpPr/>
          <p:nvPr/>
        </p:nvSpPr>
        <p:spPr>
          <a:xfrm>
            <a:off x="8499600" y="4585320"/>
            <a:ext cx="6243120" cy="7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d7e5d8"/>
                </a:solidFill>
                <a:latin typeface="Syne"/>
                <a:ea typeface="Syne"/>
              </a:rPr>
              <a:t>Отлично, теперь идем разбираться, что же это мы сделали.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504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05" name="Text 1"/>
          <p:cNvSpPr/>
          <p:nvPr/>
        </p:nvSpPr>
        <p:spPr>
          <a:xfrm>
            <a:off x="793800" y="3351960"/>
            <a:ext cx="993528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Пару слов о том, как это работает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Text 2"/>
          <p:cNvSpPr/>
          <p:nvPr/>
        </p:nvSpPr>
        <p:spPr>
          <a:xfrm>
            <a:off x="793800" y="4514400"/>
            <a:ext cx="1304136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508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509" name="Image 1" descr="preencoded.png"/>
          <p:cNvPicPr/>
          <p:nvPr/>
        </p:nvPicPr>
        <p:blipFill>
          <a:blip r:embed="rId2"/>
          <a:stretch/>
        </p:blipFill>
        <p:spPr>
          <a:xfrm>
            <a:off x="9144000" y="0"/>
            <a:ext cx="5484960" cy="8228160"/>
          </a:xfrm>
          <a:prstGeom prst="rect">
            <a:avLst/>
          </a:prstGeom>
          <a:ln w="0">
            <a:noFill/>
          </a:ln>
        </p:spPr>
      </p:pic>
      <p:pic>
        <p:nvPicPr>
          <p:cNvPr id="510" name="Image 2" descr="preencoded.png"/>
          <p:cNvPicPr/>
          <p:nvPr/>
        </p:nvPicPr>
        <p:blipFill>
          <a:blip r:embed="rId3"/>
          <a:stretch/>
        </p:blipFill>
        <p:spPr>
          <a:xfrm>
            <a:off x="9427320" y="1927800"/>
            <a:ext cx="4917960" cy="4372560"/>
          </a:xfrm>
          <a:prstGeom prst="rect">
            <a:avLst/>
          </a:prstGeom>
          <a:ln w="0">
            <a:noFill/>
          </a:ln>
        </p:spPr>
      </p:pic>
      <p:sp>
        <p:nvSpPr>
          <p:cNvPr id="511" name="Text 1"/>
          <p:cNvSpPr/>
          <p:nvPr/>
        </p:nvSpPr>
        <p:spPr>
          <a:xfrm>
            <a:off x="793800" y="3408840"/>
            <a:ext cx="592020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Cesium Js + WEBGL ==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Text 2"/>
          <p:cNvSpPr/>
          <p:nvPr/>
        </p:nvSpPr>
        <p:spPr>
          <a:xfrm>
            <a:off x="793800" y="4457880"/>
            <a:ext cx="755496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514" name="Shape 0"/>
          <p:cNvSpPr/>
          <p:nvPr/>
        </p:nvSpPr>
        <p:spPr>
          <a:xfrm>
            <a:off x="3600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15" name="Text 1"/>
          <p:cNvSpPr/>
          <p:nvPr/>
        </p:nvSpPr>
        <p:spPr>
          <a:xfrm>
            <a:off x="721800" y="2522880"/>
            <a:ext cx="566928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Что такое WEBGL?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Text 2"/>
          <p:cNvSpPr/>
          <p:nvPr/>
        </p:nvSpPr>
        <p:spPr>
          <a:xfrm>
            <a:off x="793800" y="3571920"/>
            <a:ext cx="13041360" cy="10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WebGL (Web Graphics Library) - программная библиотека для языка JavaScript предназначенная для визуализации интерактивной 3D графики и 2D графики в пределах совместимости веб-браузера без использования плагинов.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Text 3"/>
          <p:cNvSpPr/>
          <p:nvPr/>
        </p:nvSpPr>
        <p:spPr>
          <a:xfrm>
            <a:off x="793800" y="4975200"/>
            <a:ext cx="13041360" cy="73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WebGL приносит в веб трёхмерную графику, вводя API, который построен на основе OpenGL ES 2.0, что позволяет его использовать в элементах </a:t>
            </a:r>
            <a:r>
              <a:rPr b="1" lang="en-US" sz="2200" spc="-1" strike="noStrike">
                <a:solidFill>
                  <a:srgbClr val="d7e5d8"/>
                </a:solidFill>
                <a:highlight>
                  <a:srgbClr val="334805"/>
                </a:highlight>
                <a:latin typeface="Consolas"/>
                <a:ea typeface="Consolas"/>
              </a:rPr>
              <a:t>canvas</a:t>
            </a: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 HTML5 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519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20" name="Text 1"/>
          <p:cNvSpPr/>
          <p:nvPr/>
        </p:nvSpPr>
        <p:spPr>
          <a:xfrm>
            <a:off x="793800" y="3413160"/>
            <a:ext cx="658296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А простыми словами?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Text 2"/>
          <p:cNvSpPr/>
          <p:nvPr/>
        </p:nvSpPr>
        <p:spPr>
          <a:xfrm>
            <a:off x="793800" y="4462200"/>
            <a:ext cx="884232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Встроенная библиотека для работы с графикой в браузере.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97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98" name="Image 1" descr="preencoded.png"/>
          <p:cNvPicPr/>
          <p:nvPr/>
        </p:nvPicPr>
        <p:blipFill>
          <a:blip r:embed="rId2"/>
          <a:stretch/>
        </p:blipFill>
        <p:spPr>
          <a:xfrm>
            <a:off x="7315200" y="0"/>
            <a:ext cx="7313760" cy="8228160"/>
          </a:xfrm>
          <a:prstGeom prst="rect">
            <a:avLst/>
          </a:prstGeom>
          <a:ln w="0">
            <a:noFill/>
          </a:ln>
        </p:spPr>
      </p:pic>
      <p:sp>
        <p:nvSpPr>
          <p:cNvPr id="99" name="Text 1"/>
          <p:cNvSpPr/>
          <p:nvPr/>
        </p:nvSpPr>
        <p:spPr>
          <a:xfrm>
            <a:off x="793800" y="1554120"/>
            <a:ext cx="5726160" cy="127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0f4f1"/>
                </a:solidFill>
                <a:latin typeface="adonis-web"/>
                <a:ea typeface="adonis-web"/>
              </a:rPr>
              <a:t>Lockheed Martin  отслеживает направление ветра при борьбе с лесными пожарами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 2"/>
          <p:cNvSpPr/>
          <p:nvPr/>
        </p:nvSpPr>
        <p:spPr>
          <a:xfrm>
            <a:off x="793800" y="3085200"/>
            <a:ext cx="572616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1" name="Text 3"/>
          <p:cNvSpPr/>
          <p:nvPr/>
        </p:nvSpPr>
        <p:spPr>
          <a:xfrm>
            <a:off x="793800" y="3703320"/>
            <a:ext cx="5726160" cy="7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 u="sng">
                <a:solidFill>
                  <a:srgbClr val="0563c1"/>
                </a:solidFill>
                <a:uFillTx/>
                <a:latin typeface="Syne"/>
                <a:ea typeface="Syne"/>
                <a:hlinkClick r:id="rId3"/>
              </a:rPr>
              <a:t>Lockheed Martin Tracks Wildland Fires with Cesium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Image 2" descr="preencoded.png"/>
          <p:cNvPicPr/>
          <p:nvPr/>
        </p:nvPicPr>
        <p:blipFill>
          <a:blip r:embed="rId4"/>
          <a:stretch/>
        </p:blipFill>
        <p:spPr>
          <a:xfrm>
            <a:off x="4530600" y="4684320"/>
            <a:ext cx="1989360" cy="198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523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24" name="Text 1"/>
          <p:cNvSpPr/>
          <p:nvPr/>
        </p:nvSpPr>
        <p:spPr>
          <a:xfrm>
            <a:off x="721800" y="2322000"/>
            <a:ext cx="1185300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Cesium JS использует такие понятия, как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Text 2"/>
          <p:cNvSpPr/>
          <p:nvPr/>
        </p:nvSpPr>
        <p:spPr>
          <a:xfrm>
            <a:off x="793800" y="3370680"/>
            <a:ext cx="621072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Camera - Камера, точка зрения на объекты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Text 3"/>
          <p:cNvSpPr/>
          <p:nvPr/>
        </p:nvSpPr>
        <p:spPr>
          <a:xfrm>
            <a:off x="793800" y="4065120"/>
            <a:ext cx="473472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Light - Свет, освещение объекта.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Text 4"/>
          <p:cNvSpPr/>
          <p:nvPr/>
        </p:nvSpPr>
        <p:spPr>
          <a:xfrm>
            <a:off x="793800" y="4759920"/>
            <a:ext cx="600120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Scene -  Взаимодействие света и камеры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Text 5"/>
          <p:cNvSpPr/>
          <p:nvPr/>
        </p:nvSpPr>
        <p:spPr>
          <a:xfrm>
            <a:off x="793800" y="5454360"/>
            <a:ext cx="130413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549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Дальше погружаться не будем. Рассмотрим на примерах.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530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31" name="Text 1"/>
          <p:cNvSpPr/>
          <p:nvPr/>
        </p:nvSpPr>
        <p:spPr>
          <a:xfrm>
            <a:off x="1657800" y="3220200"/>
            <a:ext cx="1170792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Переходим в код и 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добавляем немного magic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533" name="Shape 0"/>
          <p:cNvSpPr/>
          <p:nvPr/>
        </p:nvSpPr>
        <p:spPr>
          <a:xfrm>
            <a:off x="0" y="3600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1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34" name="Text 1"/>
          <p:cNvSpPr/>
          <p:nvPr/>
        </p:nvSpPr>
        <p:spPr>
          <a:xfrm>
            <a:off x="685800" y="422640"/>
            <a:ext cx="13156920" cy="14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Компоненты берем из обертки Resium</a:t>
            </a:r>
            <a:br>
              <a:rPr sz="4450"/>
            </a:b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Text 2"/>
          <p:cNvSpPr/>
          <p:nvPr/>
        </p:nvSpPr>
        <p:spPr>
          <a:xfrm>
            <a:off x="8103600" y="4766760"/>
            <a:ext cx="624312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36" name="" descr=""/>
          <p:cNvPicPr/>
          <p:nvPr/>
        </p:nvPicPr>
        <p:blipFill>
          <a:blip r:embed="rId2"/>
          <a:stretch/>
        </p:blipFill>
        <p:spPr>
          <a:xfrm>
            <a:off x="696600" y="1710000"/>
            <a:ext cx="9291240" cy="3255120"/>
          </a:xfrm>
          <a:prstGeom prst="rect">
            <a:avLst/>
          </a:prstGeom>
          <a:ln w="0">
            <a:noFill/>
          </a:ln>
        </p:spPr>
      </p:pic>
      <p:sp>
        <p:nvSpPr>
          <p:cNvPr id="537" name="Text 33"/>
          <p:cNvSpPr/>
          <p:nvPr/>
        </p:nvSpPr>
        <p:spPr>
          <a:xfrm>
            <a:off x="685800" y="5318640"/>
            <a:ext cx="8961120" cy="14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f0f4f1"/>
                </a:solidFill>
                <a:latin typeface="adonis-web"/>
                <a:ea typeface="adonis-web"/>
              </a:rPr>
              <a:t>А цвета, обработку координат, управление камерой и прочее управление логикой достаем из Cesium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"/>
          <p:cNvSpPr/>
          <p:nvPr/>
        </p:nvSpPr>
        <p:spPr>
          <a:xfrm>
            <a:off x="1371600" y="3886200"/>
            <a:ext cx="2057400" cy="0"/>
          </a:xfrm>
          <a:prstGeom prst="line">
            <a:avLst/>
          </a:prstGeom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Image 32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540" name="Shape 25"/>
          <p:cNvSpPr/>
          <p:nvPr/>
        </p:nvSpPr>
        <p:spPr>
          <a:xfrm>
            <a:off x="0" y="3600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1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41" name="Text 101"/>
          <p:cNvSpPr/>
          <p:nvPr/>
        </p:nvSpPr>
        <p:spPr>
          <a:xfrm>
            <a:off x="685800" y="422640"/>
            <a:ext cx="13156920" cy="14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Компоненты берем из обертки Resium</a:t>
            </a:r>
            <a:br>
              <a:rPr sz="4450"/>
            </a:b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Text 102"/>
          <p:cNvSpPr/>
          <p:nvPr/>
        </p:nvSpPr>
        <p:spPr>
          <a:xfrm>
            <a:off x="8103600" y="4766760"/>
            <a:ext cx="624312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endParaRPr b="0" lang="en-US" sz="17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43" name="" descr=""/>
          <p:cNvPicPr/>
          <p:nvPr/>
        </p:nvPicPr>
        <p:blipFill>
          <a:blip r:embed="rId2"/>
          <a:stretch/>
        </p:blipFill>
        <p:spPr>
          <a:xfrm>
            <a:off x="696600" y="1710000"/>
            <a:ext cx="9291240" cy="3255120"/>
          </a:xfrm>
          <a:prstGeom prst="rect">
            <a:avLst/>
          </a:prstGeom>
          <a:ln w="0">
            <a:noFill/>
          </a:ln>
        </p:spPr>
      </p:pic>
      <p:sp>
        <p:nvSpPr>
          <p:cNvPr id="544" name="Text 103"/>
          <p:cNvSpPr/>
          <p:nvPr/>
        </p:nvSpPr>
        <p:spPr>
          <a:xfrm>
            <a:off x="685800" y="5318640"/>
            <a:ext cx="8961120" cy="14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f0f4f1"/>
                </a:solidFill>
                <a:latin typeface="adonis-web"/>
                <a:ea typeface="adonis-web"/>
              </a:rPr>
              <a:t>А цвета, обработку координат, управление камерой и прочее управление логикой достаем из Cesium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"/>
          <p:cNvSpPr/>
          <p:nvPr/>
        </p:nvSpPr>
        <p:spPr>
          <a:xfrm>
            <a:off x="1479600" y="4415400"/>
            <a:ext cx="8121600" cy="0"/>
          </a:xfrm>
          <a:prstGeom prst="line">
            <a:avLst/>
          </a:prstGeom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547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48" name="Text 1"/>
          <p:cNvSpPr/>
          <p:nvPr/>
        </p:nvSpPr>
        <p:spPr>
          <a:xfrm>
            <a:off x="7959600" y="3469680"/>
            <a:ext cx="566928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Viewer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Text 2"/>
          <p:cNvSpPr/>
          <p:nvPr/>
        </p:nvSpPr>
        <p:spPr>
          <a:xfrm>
            <a:off x="7959600" y="4405320"/>
            <a:ext cx="54464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родительский класс для всей Сцены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0" name="" descr=""/>
          <p:cNvPicPr/>
          <p:nvPr/>
        </p:nvPicPr>
        <p:blipFill>
          <a:blip r:embed="rId2"/>
          <a:stretch/>
        </p:blipFill>
        <p:spPr>
          <a:xfrm>
            <a:off x="136440" y="1376640"/>
            <a:ext cx="7406280" cy="5600880"/>
          </a:xfrm>
          <a:prstGeom prst="rect">
            <a:avLst/>
          </a:prstGeom>
          <a:ln w="0">
            <a:noFill/>
          </a:ln>
        </p:spPr>
      </p:pic>
      <p:sp>
        <p:nvSpPr>
          <p:cNvPr id="551" name=""/>
          <p:cNvSpPr/>
          <p:nvPr/>
        </p:nvSpPr>
        <p:spPr>
          <a:xfrm>
            <a:off x="1371600" y="3801600"/>
            <a:ext cx="1371600" cy="0"/>
          </a:xfrm>
          <a:prstGeom prst="line">
            <a:avLst/>
          </a:prstGeom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553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54" name="Text 1"/>
          <p:cNvSpPr/>
          <p:nvPr/>
        </p:nvSpPr>
        <p:spPr>
          <a:xfrm>
            <a:off x="8211600" y="3469680"/>
            <a:ext cx="566928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Entity 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Text 2"/>
          <p:cNvSpPr/>
          <p:nvPr/>
        </p:nvSpPr>
        <p:spPr>
          <a:xfrm>
            <a:off x="8211600" y="4405320"/>
            <a:ext cx="509076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Сущность для отрисовки графики</a:t>
            </a:r>
            <a:br>
              <a:rPr sz="2200"/>
            </a:br>
            <a:br>
              <a:rPr sz="2200"/>
            </a:b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Принимает в себя координтаы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6" name="" descr=""/>
          <p:cNvPicPr/>
          <p:nvPr/>
        </p:nvPicPr>
        <p:blipFill>
          <a:blip r:embed="rId2"/>
          <a:stretch/>
        </p:blipFill>
        <p:spPr>
          <a:xfrm>
            <a:off x="136440" y="1377000"/>
            <a:ext cx="7406280" cy="5600880"/>
          </a:xfrm>
          <a:prstGeom prst="rect">
            <a:avLst/>
          </a:prstGeom>
          <a:ln w="0">
            <a:noFill/>
          </a:ln>
        </p:spPr>
      </p:pic>
      <p:sp>
        <p:nvSpPr>
          <p:cNvPr id="557" name=""/>
          <p:cNvSpPr/>
          <p:nvPr/>
        </p:nvSpPr>
        <p:spPr>
          <a:xfrm>
            <a:off x="1600200" y="4487400"/>
            <a:ext cx="5486400" cy="0"/>
          </a:xfrm>
          <a:prstGeom prst="line">
            <a:avLst/>
          </a:prstGeom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559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60" name="Text 1"/>
          <p:cNvSpPr/>
          <p:nvPr/>
        </p:nvSpPr>
        <p:spPr>
          <a:xfrm>
            <a:off x="7887600" y="3186360"/>
            <a:ext cx="566928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PointGraphics - 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Text 2"/>
          <p:cNvSpPr/>
          <p:nvPr/>
        </p:nvSpPr>
        <p:spPr>
          <a:xfrm>
            <a:off x="7887600" y="4122000"/>
            <a:ext cx="543276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Тип Graphics, в данном случае - точка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Text 3"/>
          <p:cNvSpPr/>
          <p:nvPr/>
        </p:nvSpPr>
        <p:spPr>
          <a:xfrm>
            <a:off x="7887600" y="4703040"/>
            <a:ext cx="624312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63" name="" descr=""/>
          <p:cNvPicPr/>
          <p:nvPr/>
        </p:nvPicPr>
        <p:blipFill>
          <a:blip r:embed="rId2"/>
          <a:stretch/>
        </p:blipFill>
        <p:spPr>
          <a:xfrm>
            <a:off x="172440" y="1377000"/>
            <a:ext cx="7406280" cy="5600880"/>
          </a:xfrm>
          <a:prstGeom prst="rect">
            <a:avLst/>
          </a:prstGeom>
          <a:ln w="0">
            <a:noFill/>
          </a:ln>
        </p:spPr>
      </p:pic>
      <p:sp>
        <p:nvSpPr>
          <p:cNvPr id="564" name=""/>
          <p:cNvSpPr/>
          <p:nvPr/>
        </p:nvSpPr>
        <p:spPr>
          <a:xfrm>
            <a:off x="1828800" y="5101200"/>
            <a:ext cx="4572000" cy="0"/>
          </a:xfrm>
          <a:prstGeom prst="line">
            <a:avLst/>
          </a:prstGeom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566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567" name="Image 1" descr="preencoded.png"/>
          <p:cNvPicPr/>
          <p:nvPr/>
        </p:nvPicPr>
        <p:blipFill>
          <a:blip r:embed="rId2"/>
          <a:stretch/>
        </p:blipFill>
        <p:spPr>
          <a:xfrm>
            <a:off x="793800" y="2625840"/>
            <a:ext cx="6243120" cy="2976480"/>
          </a:xfrm>
          <a:prstGeom prst="rect">
            <a:avLst/>
          </a:prstGeom>
          <a:ln w="0">
            <a:noFill/>
          </a:ln>
        </p:spPr>
      </p:pic>
      <p:sp>
        <p:nvSpPr>
          <p:cNvPr id="568" name="Text 1"/>
          <p:cNvSpPr/>
          <p:nvPr/>
        </p:nvSpPr>
        <p:spPr>
          <a:xfrm>
            <a:off x="7599600" y="3186360"/>
            <a:ext cx="566928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PolilyneGraphics - 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Text 2"/>
          <p:cNvSpPr/>
          <p:nvPr/>
        </p:nvSpPr>
        <p:spPr>
          <a:xfrm>
            <a:off x="7599600" y="4122000"/>
            <a:ext cx="283392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Линия из точек.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Text 3"/>
          <p:cNvSpPr/>
          <p:nvPr/>
        </p:nvSpPr>
        <p:spPr>
          <a:xfrm>
            <a:off x="7599600" y="4703040"/>
            <a:ext cx="624312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1" name=""/>
          <p:cNvSpPr/>
          <p:nvPr/>
        </p:nvSpPr>
        <p:spPr>
          <a:xfrm>
            <a:off x="1756800" y="3970800"/>
            <a:ext cx="2057400" cy="0"/>
          </a:xfrm>
          <a:prstGeom prst="line">
            <a:avLst/>
          </a:prstGeom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573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574" name="Image 1" descr="preencoded.png"/>
          <p:cNvPicPr/>
          <p:nvPr/>
        </p:nvPicPr>
        <p:blipFill>
          <a:blip r:embed="rId2"/>
          <a:stretch/>
        </p:blipFill>
        <p:spPr>
          <a:xfrm>
            <a:off x="793800" y="2386080"/>
            <a:ext cx="6243120" cy="3456000"/>
          </a:xfrm>
          <a:prstGeom prst="rect">
            <a:avLst/>
          </a:prstGeom>
          <a:ln w="0">
            <a:noFill/>
          </a:ln>
        </p:spPr>
      </p:pic>
      <p:sp>
        <p:nvSpPr>
          <p:cNvPr id="575" name="Text 1"/>
          <p:cNvSpPr/>
          <p:nvPr/>
        </p:nvSpPr>
        <p:spPr>
          <a:xfrm>
            <a:off x="7599600" y="2470680"/>
            <a:ext cx="566928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ModelGraphics - 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Text 2"/>
          <p:cNvSpPr/>
          <p:nvPr/>
        </p:nvSpPr>
        <p:spPr>
          <a:xfrm>
            <a:off x="7599600" y="3406320"/>
            <a:ext cx="283392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77" name="Text 3"/>
          <p:cNvSpPr/>
          <p:nvPr/>
        </p:nvSpPr>
        <p:spPr>
          <a:xfrm>
            <a:off x="7599600" y="3987360"/>
            <a:ext cx="6243120" cy="177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Модели 3D. Самая сложная и красивая часть.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Можно сделать самому в Blender, а можно попросить дизайнера.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579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80" name="Text 1"/>
          <p:cNvSpPr/>
          <p:nvPr/>
        </p:nvSpPr>
        <p:spPr>
          <a:xfrm>
            <a:off x="793800" y="3023280"/>
            <a:ext cx="13041360" cy="14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Есть и другие виды отображаемых сущностей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Text 2"/>
          <p:cNvSpPr/>
          <p:nvPr/>
        </p:nvSpPr>
        <p:spPr>
          <a:xfrm>
            <a:off x="793800" y="4780800"/>
            <a:ext cx="414792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0f4f1"/>
                </a:solidFill>
                <a:latin typeface="adonis-web"/>
                <a:ea typeface="adonis-web"/>
              </a:rPr>
              <a:t>Но как ими управлять?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04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105" name="Text 1"/>
          <p:cNvSpPr/>
          <p:nvPr/>
        </p:nvSpPr>
        <p:spPr>
          <a:xfrm>
            <a:off x="793800" y="2217960"/>
            <a:ext cx="4475520" cy="21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Траектории космических тел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Text 2"/>
          <p:cNvSpPr/>
          <p:nvPr/>
        </p:nvSpPr>
        <p:spPr>
          <a:xfrm>
            <a:off x="793800" y="4571280"/>
            <a:ext cx="447552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07" name="Text 3"/>
          <p:cNvSpPr/>
          <p:nvPr/>
        </p:nvSpPr>
        <p:spPr>
          <a:xfrm>
            <a:off x="793800" y="5160960"/>
            <a:ext cx="4475520" cy="84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0f4f1"/>
                </a:solidFill>
                <a:latin typeface="adonis-web"/>
                <a:ea typeface="adonis-web"/>
              </a:rPr>
              <a:t>К примеру орбита МКС (ISS) 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Image 1" descr="preencoded.png"/>
          <p:cNvPicPr/>
          <p:nvPr/>
        </p:nvPicPr>
        <p:blipFill>
          <a:blip r:embed="rId2"/>
          <a:stretch/>
        </p:blipFill>
        <p:spPr>
          <a:xfrm>
            <a:off x="5832000" y="1416240"/>
            <a:ext cx="7874280" cy="4829040"/>
          </a:xfrm>
          <a:prstGeom prst="rect">
            <a:avLst/>
          </a:prstGeom>
          <a:ln w="0">
            <a:noFill/>
          </a:ln>
        </p:spPr>
      </p:pic>
      <p:sp>
        <p:nvSpPr>
          <p:cNvPr id="109" name="Text 4"/>
          <p:cNvSpPr/>
          <p:nvPr/>
        </p:nvSpPr>
        <p:spPr>
          <a:xfrm>
            <a:off x="5832000" y="6501600"/>
            <a:ext cx="801072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583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584" name="Image 1" descr="preencoded.png"/>
          <p:cNvPicPr/>
          <p:nvPr/>
        </p:nvPicPr>
        <p:blipFill>
          <a:blip r:embed="rId2"/>
          <a:stretch/>
        </p:blipFill>
        <p:spPr>
          <a:xfrm>
            <a:off x="793800" y="2675520"/>
            <a:ext cx="6243120" cy="2877120"/>
          </a:xfrm>
          <a:prstGeom prst="rect">
            <a:avLst/>
          </a:prstGeom>
          <a:ln w="0">
            <a:noFill/>
          </a:ln>
        </p:spPr>
      </p:pic>
      <p:sp>
        <p:nvSpPr>
          <p:cNvPr id="585" name="Text 1"/>
          <p:cNvSpPr/>
          <p:nvPr/>
        </p:nvSpPr>
        <p:spPr>
          <a:xfrm>
            <a:off x="7599600" y="3221640"/>
            <a:ext cx="6243120" cy="84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0f4f1"/>
                </a:solidFill>
                <a:latin typeface="adonis-web"/>
                <a:ea typeface="adonis-web"/>
              </a:rPr>
              <a:t>Viewer в Resium имеет возможность заполучить ref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Text 2"/>
          <p:cNvSpPr/>
          <p:nvPr/>
        </p:nvSpPr>
        <p:spPr>
          <a:xfrm>
            <a:off x="7599600" y="4299120"/>
            <a:ext cx="624312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И с помощью рефы можно управлять Cesium сущностями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"/>
          <p:cNvSpPr/>
          <p:nvPr/>
        </p:nvSpPr>
        <p:spPr>
          <a:xfrm>
            <a:off x="1828800" y="4235400"/>
            <a:ext cx="2057400" cy="0"/>
          </a:xfrm>
          <a:prstGeom prst="line">
            <a:avLst/>
          </a:prstGeom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589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90" name="Text 1"/>
          <p:cNvSpPr/>
          <p:nvPr/>
        </p:nvSpPr>
        <p:spPr>
          <a:xfrm>
            <a:off x="3927600" y="806760"/>
            <a:ext cx="6243120" cy="84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0f4f1"/>
                </a:solidFill>
                <a:latin typeface="adonis-web"/>
                <a:ea typeface="adonis-web"/>
              </a:rPr>
              <a:t>Например отправить камеру по заданным координатам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Text 2"/>
          <p:cNvSpPr/>
          <p:nvPr/>
        </p:nvSpPr>
        <p:spPr>
          <a:xfrm>
            <a:off x="3927600" y="1848240"/>
            <a:ext cx="283392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92" name="" descr=""/>
          <p:cNvPicPr/>
          <p:nvPr/>
        </p:nvPicPr>
        <p:blipFill>
          <a:blip r:embed="rId2"/>
          <a:stretch/>
        </p:blipFill>
        <p:spPr>
          <a:xfrm>
            <a:off x="494280" y="2286000"/>
            <a:ext cx="13676040" cy="5028120"/>
          </a:xfrm>
          <a:prstGeom prst="rect">
            <a:avLst/>
          </a:prstGeom>
          <a:ln w="0">
            <a:noFill/>
          </a:ln>
        </p:spPr>
      </p:pic>
      <p:sp>
        <p:nvSpPr>
          <p:cNvPr id="593" name=""/>
          <p:cNvSpPr/>
          <p:nvPr/>
        </p:nvSpPr>
        <p:spPr>
          <a:xfrm>
            <a:off x="1600200" y="4500000"/>
            <a:ext cx="5715000" cy="0"/>
          </a:xfrm>
          <a:prstGeom prst="line">
            <a:avLst/>
          </a:prstGeom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595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96" name="Text 1"/>
          <p:cNvSpPr/>
          <p:nvPr/>
        </p:nvSpPr>
        <p:spPr>
          <a:xfrm>
            <a:off x="793800" y="3351960"/>
            <a:ext cx="888264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Хватит кода, давай картинок!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Text 2"/>
          <p:cNvSpPr/>
          <p:nvPr/>
        </p:nvSpPr>
        <p:spPr>
          <a:xfrm>
            <a:off x="793800" y="4514400"/>
            <a:ext cx="1304136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1" lang="en-US" sz="1750" spc="-1" strike="noStrike">
                <a:solidFill>
                  <a:srgbClr val="d7e5d8"/>
                </a:solidFill>
                <a:latin typeface="Syne"/>
                <a:ea typeface="Syne"/>
              </a:rPr>
              <a:t>А вот и они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599" name="Shape 0"/>
          <p:cNvSpPr/>
          <p:nvPr/>
        </p:nvSpPr>
        <p:spPr>
          <a:xfrm>
            <a:off x="3600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600" name="Image 1" descr="preencoded.png"/>
          <p:cNvPicPr/>
          <p:nvPr/>
        </p:nvPicPr>
        <p:blipFill>
          <a:blip r:embed="rId2"/>
          <a:stretch/>
        </p:blipFill>
        <p:spPr>
          <a:xfrm>
            <a:off x="793800" y="1983960"/>
            <a:ext cx="6243120" cy="4259880"/>
          </a:xfrm>
          <a:prstGeom prst="rect">
            <a:avLst/>
          </a:prstGeom>
          <a:ln w="0">
            <a:noFill/>
          </a:ln>
        </p:spPr>
      </p:pic>
      <p:sp>
        <p:nvSpPr>
          <p:cNvPr id="601" name="Text 1"/>
          <p:cNvSpPr/>
          <p:nvPr/>
        </p:nvSpPr>
        <p:spPr>
          <a:xfrm>
            <a:off x="7599600" y="3122280"/>
            <a:ext cx="6243120" cy="14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Вот так выглядят полигоны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Text 2"/>
          <p:cNvSpPr/>
          <p:nvPr/>
        </p:nvSpPr>
        <p:spPr>
          <a:xfrm>
            <a:off x="7599600" y="4766760"/>
            <a:ext cx="624312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604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605" name="Image 1" descr="preencoded.png"/>
          <p:cNvPicPr/>
          <p:nvPr/>
        </p:nvPicPr>
        <p:blipFill>
          <a:blip r:embed="rId2"/>
          <a:stretch/>
        </p:blipFill>
        <p:spPr>
          <a:xfrm>
            <a:off x="793800" y="1779480"/>
            <a:ext cx="6243120" cy="4669200"/>
          </a:xfrm>
          <a:prstGeom prst="rect">
            <a:avLst/>
          </a:prstGeom>
          <a:ln w="0">
            <a:noFill/>
          </a:ln>
        </p:spPr>
      </p:pic>
      <p:sp>
        <p:nvSpPr>
          <p:cNvPr id="606" name="Text 1"/>
          <p:cNvSpPr/>
          <p:nvPr/>
        </p:nvSpPr>
        <p:spPr>
          <a:xfrm>
            <a:off x="7599600" y="2572200"/>
            <a:ext cx="6243120" cy="14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Можно смотреть на  самолеты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7" name="Text 2"/>
          <p:cNvSpPr/>
          <p:nvPr/>
        </p:nvSpPr>
        <p:spPr>
          <a:xfrm>
            <a:off x="7599600" y="4216680"/>
            <a:ext cx="624312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08" name="Text 3"/>
          <p:cNvSpPr/>
          <p:nvPr/>
        </p:nvSpPr>
        <p:spPr>
          <a:xfrm>
            <a:off x="7599600" y="4806360"/>
            <a:ext cx="6243120" cy="84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0f4f1"/>
                </a:solidFill>
                <a:latin typeface="adonis-web"/>
                <a:ea typeface="adonis-web"/>
              </a:rPr>
              <a:t>Благодаря 3D мы можем видеть высоту над Землей.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610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611" name="Image 1" descr="preencoded.png"/>
          <p:cNvPicPr/>
          <p:nvPr/>
        </p:nvPicPr>
        <p:blipFill>
          <a:blip r:embed="rId2"/>
          <a:stretch/>
        </p:blipFill>
        <p:spPr>
          <a:xfrm>
            <a:off x="793800" y="1789200"/>
            <a:ext cx="6243120" cy="4650120"/>
          </a:xfrm>
          <a:prstGeom prst="rect">
            <a:avLst/>
          </a:prstGeom>
          <a:ln w="0">
            <a:noFill/>
          </a:ln>
        </p:spPr>
      </p:pic>
      <p:sp>
        <p:nvSpPr>
          <p:cNvPr id="612" name="Text 1"/>
          <p:cNvSpPr/>
          <p:nvPr/>
        </p:nvSpPr>
        <p:spPr>
          <a:xfrm>
            <a:off x="7599600" y="2217960"/>
            <a:ext cx="6243120" cy="21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Можно проверять траекторию самолетов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3" name="Text 2"/>
          <p:cNvSpPr/>
          <p:nvPr/>
        </p:nvSpPr>
        <p:spPr>
          <a:xfrm>
            <a:off x="7599600" y="4571280"/>
            <a:ext cx="624312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4" name="Text 3"/>
          <p:cNvSpPr/>
          <p:nvPr/>
        </p:nvSpPr>
        <p:spPr>
          <a:xfrm>
            <a:off x="7599600" y="5160960"/>
            <a:ext cx="6243120" cy="84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0f4f1"/>
                </a:solidFill>
                <a:latin typeface="adonis-web"/>
                <a:ea typeface="adonis-web"/>
              </a:rPr>
              <a:t>Почти как во flightRadar, только лучше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616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617" name="Image 1" descr="preencoded.png"/>
          <p:cNvPicPr/>
          <p:nvPr/>
        </p:nvPicPr>
        <p:blipFill>
          <a:blip r:embed="rId2"/>
          <a:stretch/>
        </p:blipFill>
        <p:spPr>
          <a:xfrm>
            <a:off x="793800" y="1779480"/>
            <a:ext cx="6243120" cy="4669200"/>
          </a:xfrm>
          <a:prstGeom prst="rect">
            <a:avLst/>
          </a:prstGeom>
          <a:ln w="0">
            <a:noFill/>
          </a:ln>
        </p:spPr>
      </p:pic>
      <p:sp>
        <p:nvSpPr>
          <p:cNvPr id="618" name="Text 1"/>
          <p:cNvSpPr/>
          <p:nvPr/>
        </p:nvSpPr>
        <p:spPr>
          <a:xfrm>
            <a:off x="7599600" y="2796480"/>
            <a:ext cx="6243120" cy="14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Подгрузить Манхеттен 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Text 2"/>
          <p:cNvSpPr/>
          <p:nvPr/>
        </p:nvSpPr>
        <p:spPr>
          <a:xfrm>
            <a:off x="7599600" y="4440960"/>
            <a:ext cx="340092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0f4f1"/>
                </a:solidFill>
                <a:latin typeface="adonis-web"/>
                <a:ea typeface="adonis-web"/>
              </a:rPr>
              <a:t>из Asset Depots в ЛК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Text 3"/>
          <p:cNvSpPr/>
          <p:nvPr/>
        </p:nvSpPr>
        <p:spPr>
          <a:xfrm>
            <a:off x="7599600" y="5092920"/>
            <a:ext cx="624312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d7e5d8"/>
                </a:solidFill>
                <a:latin typeface="Syne"/>
                <a:ea typeface="Syne"/>
              </a:rPr>
              <a:t>А может и свой родной город.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622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623" name="Image 1" descr="preencoded.png"/>
          <p:cNvPicPr/>
          <p:nvPr/>
        </p:nvPicPr>
        <p:blipFill>
          <a:blip r:embed="rId2"/>
          <a:stretch/>
        </p:blipFill>
        <p:spPr>
          <a:xfrm>
            <a:off x="793800" y="1508040"/>
            <a:ext cx="6243120" cy="4644720"/>
          </a:xfrm>
          <a:prstGeom prst="rect">
            <a:avLst/>
          </a:prstGeom>
          <a:ln w="0">
            <a:noFill/>
          </a:ln>
        </p:spPr>
      </p:pic>
      <p:sp>
        <p:nvSpPr>
          <p:cNvPr id="624" name="Text 1"/>
          <p:cNvSpPr/>
          <p:nvPr/>
        </p:nvSpPr>
        <p:spPr>
          <a:xfrm>
            <a:off x="793800" y="6409440"/>
            <a:ext cx="624312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25" name="Text 2"/>
          <p:cNvSpPr/>
          <p:nvPr/>
        </p:nvSpPr>
        <p:spPr>
          <a:xfrm>
            <a:off x="7599600" y="3469680"/>
            <a:ext cx="624312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Отрисовать церковь  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Text 3"/>
          <p:cNvSpPr/>
          <p:nvPr/>
        </p:nvSpPr>
        <p:spPr>
          <a:xfrm>
            <a:off x="7599600" y="4405320"/>
            <a:ext cx="30902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Где нибудь в Англии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Image 12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628" name="Shape 13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29" name="Text 34"/>
          <p:cNvSpPr/>
          <p:nvPr/>
        </p:nvSpPr>
        <p:spPr>
          <a:xfrm>
            <a:off x="793800" y="6409440"/>
            <a:ext cx="624312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7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0" name="Text 35"/>
          <p:cNvSpPr/>
          <p:nvPr/>
        </p:nvSpPr>
        <p:spPr>
          <a:xfrm>
            <a:off x="8679600" y="2389680"/>
            <a:ext cx="624312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Terrain в Cesium 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" name="Text 36"/>
          <p:cNvSpPr/>
          <p:nvPr/>
        </p:nvSpPr>
        <p:spPr>
          <a:xfrm>
            <a:off x="8679600" y="3325320"/>
            <a:ext cx="30902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Можем увидеть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рельеф гор и океанов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2" name="" descr=""/>
          <p:cNvPicPr/>
          <p:nvPr/>
        </p:nvPicPr>
        <p:blipFill>
          <a:blip r:embed="rId2"/>
          <a:stretch/>
        </p:blipFill>
        <p:spPr>
          <a:xfrm>
            <a:off x="393120" y="592200"/>
            <a:ext cx="7523640" cy="662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634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35" name="Text 1"/>
          <p:cNvSpPr/>
          <p:nvPr/>
        </p:nvSpPr>
        <p:spPr>
          <a:xfrm>
            <a:off x="457200" y="241200"/>
            <a:ext cx="10057680" cy="21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А можем подключить другие слои карт.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Text 2"/>
          <p:cNvSpPr/>
          <p:nvPr/>
        </p:nvSpPr>
        <p:spPr>
          <a:xfrm>
            <a:off x="7599600" y="5114160"/>
            <a:ext cx="283392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637" name="" descr=""/>
          <p:cNvPicPr/>
          <p:nvPr/>
        </p:nvPicPr>
        <p:blipFill>
          <a:blip r:embed="rId2"/>
          <a:stretch/>
        </p:blipFill>
        <p:spPr>
          <a:xfrm>
            <a:off x="297000" y="2903400"/>
            <a:ext cx="12895920" cy="504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11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112" name="Image 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5484960" cy="8228160"/>
          </a:xfrm>
          <a:prstGeom prst="rect">
            <a:avLst/>
          </a:prstGeom>
          <a:ln w="0">
            <a:noFill/>
          </a:ln>
        </p:spPr>
      </p:pic>
      <p:pic>
        <p:nvPicPr>
          <p:cNvPr id="113" name="Image 2" descr="preencoded.png"/>
          <p:cNvPicPr/>
          <p:nvPr/>
        </p:nvPicPr>
        <p:blipFill>
          <a:blip r:embed="rId3"/>
          <a:stretch/>
        </p:blipFill>
        <p:spPr>
          <a:xfrm>
            <a:off x="283320" y="1654920"/>
            <a:ext cx="4917960" cy="4917960"/>
          </a:xfrm>
          <a:prstGeom prst="rect">
            <a:avLst/>
          </a:prstGeom>
          <a:ln w="0">
            <a:noFill/>
          </a:ln>
        </p:spPr>
      </p:pic>
      <p:sp>
        <p:nvSpPr>
          <p:cNvPr id="114" name="Shape 2"/>
          <p:cNvSpPr/>
          <p:nvPr/>
        </p:nvSpPr>
        <p:spPr>
          <a:xfrm>
            <a:off x="6280200" y="2496960"/>
            <a:ext cx="509040" cy="509040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15" name="Text 3"/>
          <p:cNvSpPr/>
          <p:nvPr/>
        </p:nvSpPr>
        <p:spPr>
          <a:xfrm>
            <a:off x="6438600" y="2581920"/>
            <a:ext cx="19224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fffff"/>
                </a:solidFill>
                <a:latin typeface="adonis-web"/>
                <a:ea typeface="adonis-web"/>
              </a:rPr>
              <a:t>1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Text 4"/>
          <p:cNvSpPr/>
          <p:nvPr/>
        </p:nvSpPr>
        <p:spPr>
          <a:xfrm>
            <a:off x="7017480" y="2496960"/>
            <a:ext cx="292644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d7e5d8"/>
                </a:solidFill>
                <a:latin typeface="adonis-web"/>
                <a:ea typeface="adonis-web"/>
              </a:rPr>
              <a:t>Визуализация 3D-геоданных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Text 5"/>
          <p:cNvSpPr/>
          <p:nvPr/>
        </p:nvSpPr>
        <p:spPr>
          <a:xfrm>
            <a:off x="7017480" y="3341880"/>
            <a:ext cx="2926440" cy="14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d7e5d8"/>
                </a:solidFill>
                <a:latin typeface="Syne"/>
                <a:ea typeface="Syne"/>
              </a:rPr>
              <a:t>Позволяет отображать различные геоданные, такие как точки, линии, полигоны и модели.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Text 8"/>
          <p:cNvSpPr/>
          <p:nvPr/>
        </p:nvSpPr>
        <p:spPr>
          <a:xfrm>
            <a:off x="10909080" y="3972960"/>
            <a:ext cx="283392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d7e5d8"/>
                </a:solidFill>
                <a:latin typeface="adonis-web"/>
                <a:ea typeface="adonis-web"/>
              </a:rPr>
              <a:t>   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Text 14"/>
          <p:cNvSpPr/>
          <p:nvPr/>
        </p:nvSpPr>
        <p:spPr>
          <a:xfrm>
            <a:off x="6207480" y="892440"/>
            <a:ext cx="7700400" cy="128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051"/>
              </a:lnSpc>
              <a:tabLst>
                <a:tab algn="l" pos="0"/>
              </a:tabLst>
            </a:pPr>
            <a:r>
              <a:rPr b="1" lang="en-US" sz="4050" spc="-1" strike="noStrike">
                <a:solidFill>
                  <a:srgbClr val="f0f4f1"/>
                </a:solidFill>
                <a:latin typeface="adonis-web"/>
                <a:ea typeface="adonis-web"/>
              </a:rPr>
              <a:t>Основные возможности Cesium JS</a:t>
            </a:r>
            <a:endParaRPr b="0" lang="en-US" sz="4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639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40" name="Text 1"/>
          <p:cNvSpPr/>
          <p:nvPr/>
        </p:nvSpPr>
        <p:spPr>
          <a:xfrm>
            <a:off x="793800" y="6170400"/>
            <a:ext cx="6243120" cy="36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1" name="Text 2"/>
          <p:cNvSpPr/>
          <p:nvPr/>
        </p:nvSpPr>
        <p:spPr>
          <a:xfrm>
            <a:off x="9579600" y="2971800"/>
            <a:ext cx="4894200" cy="134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Например, наш родной 2gis 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Text 3"/>
          <p:cNvSpPr/>
          <p:nvPr/>
        </p:nvSpPr>
        <p:spPr>
          <a:xfrm>
            <a:off x="9579600" y="4942440"/>
            <a:ext cx="4508280" cy="191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Чтобы разобраться в названиях городов Китая или Индии.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3" name="" descr=""/>
          <p:cNvPicPr/>
          <p:nvPr/>
        </p:nvPicPr>
        <p:blipFill>
          <a:blip r:embed="rId2"/>
          <a:stretch/>
        </p:blipFill>
        <p:spPr>
          <a:xfrm>
            <a:off x="-25200" y="-6120"/>
            <a:ext cx="9348480" cy="822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645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46" name="Text 1"/>
          <p:cNvSpPr/>
          <p:nvPr/>
        </p:nvSpPr>
        <p:spPr>
          <a:xfrm>
            <a:off x="757800" y="402120"/>
            <a:ext cx="13282200" cy="21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А еще можно показать Луну вместо Земли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7" name="" descr=""/>
          <p:cNvPicPr/>
          <p:nvPr/>
        </p:nvPicPr>
        <p:blipFill>
          <a:blip r:embed="rId2"/>
          <a:stretch/>
        </p:blipFill>
        <p:spPr>
          <a:xfrm>
            <a:off x="2129040" y="1669320"/>
            <a:ext cx="10443960" cy="587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Image 34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649" name="Shape 26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50" name="Text 100"/>
          <p:cNvSpPr/>
          <p:nvPr/>
        </p:nvSpPr>
        <p:spPr>
          <a:xfrm>
            <a:off x="757800" y="402120"/>
            <a:ext cx="13282200" cy="21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А еще можно показать Луну вместо Земли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1" name="" descr=""/>
          <p:cNvPicPr/>
          <p:nvPr/>
        </p:nvPicPr>
        <p:blipFill>
          <a:blip r:embed="rId2"/>
          <a:stretch/>
        </p:blipFill>
        <p:spPr>
          <a:xfrm>
            <a:off x="1011600" y="1410120"/>
            <a:ext cx="12332160" cy="636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Image 33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653" name="Shape 24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54" name="Text 98"/>
          <p:cNvSpPr/>
          <p:nvPr/>
        </p:nvSpPr>
        <p:spPr>
          <a:xfrm>
            <a:off x="793800" y="438120"/>
            <a:ext cx="5835600" cy="21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Брать tiles можно напрямую с NASA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Text 99"/>
          <p:cNvSpPr/>
          <p:nvPr/>
        </p:nvSpPr>
        <p:spPr>
          <a:xfrm>
            <a:off x="793800" y="2657880"/>
            <a:ext cx="492120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549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https://</a:t>
            </a: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trek.nasa.gov/tiles/</a:t>
            </a: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apidoc/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6" name="" descr=""/>
          <p:cNvPicPr/>
          <p:nvPr/>
        </p:nvPicPr>
        <p:blipFill>
          <a:blip r:embed="rId2"/>
          <a:stretch/>
        </p:blipFill>
        <p:spPr>
          <a:xfrm>
            <a:off x="6516000" y="423000"/>
            <a:ext cx="7342560" cy="685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Image 37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658" name="Shape 29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59" name="Text 108"/>
          <p:cNvSpPr/>
          <p:nvPr/>
        </p:nvSpPr>
        <p:spPr>
          <a:xfrm>
            <a:off x="793800" y="2598120"/>
            <a:ext cx="10873800" cy="212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И все это можно трогать и смотреть.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В браузере.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ts val="5550"/>
              </a:lnSpc>
              <a:tabLst>
                <a:tab algn="l" pos="0"/>
              </a:tabLst>
            </a:pP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Text 109"/>
          <p:cNvSpPr/>
          <p:nvPr/>
        </p:nvSpPr>
        <p:spPr>
          <a:xfrm>
            <a:off x="793800" y="5177880"/>
            <a:ext cx="130413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549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d7e5d8"/>
                </a:solidFill>
                <a:latin typeface="Syne"/>
                <a:ea typeface="Syne"/>
              </a:rPr>
              <a:t>С регистрацией, но без смс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662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663" name="Text 1"/>
          <p:cNvSpPr/>
          <p:nvPr/>
        </p:nvSpPr>
        <p:spPr>
          <a:xfrm>
            <a:off x="793800" y="3831480"/>
            <a:ext cx="4534920" cy="56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450"/>
              </a:lnSpc>
              <a:tabLst>
                <a:tab algn="l" pos="0"/>
              </a:tabLst>
            </a:pPr>
            <a:r>
              <a:rPr b="1" lang="en-US" sz="3550" spc="-1" strike="noStrike">
                <a:solidFill>
                  <a:srgbClr val="f0f4f1"/>
                </a:solidFill>
                <a:latin typeface="adonis-web"/>
                <a:ea typeface="adonis-web"/>
              </a:rPr>
              <a:t>И много чего еще</a:t>
            </a:r>
            <a:endParaRPr b="0" lang="en-US" sz="35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665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666" name="Image 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28960" cy="2193480"/>
          </a:xfrm>
          <a:prstGeom prst="rect">
            <a:avLst/>
          </a:prstGeom>
          <a:ln w="0">
            <a:noFill/>
          </a:ln>
        </p:spPr>
      </p:pic>
      <p:pic>
        <p:nvPicPr>
          <p:cNvPr id="667" name="Image 2" descr="preencoded.png"/>
          <p:cNvPicPr/>
          <p:nvPr/>
        </p:nvPicPr>
        <p:blipFill>
          <a:blip r:embed="rId3"/>
          <a:stretch/>
        </p:blipFill>
        <p:spPr>
          <a:xfrm>
            <a:off x="5972040" y="219600"/>
            <a:ext cx="2684520" cy="1754640"/>
          </a:xfrm>
          <a:prstGeom prst="rect">
            <a:avLst/>
          </a:prstGeom>
          <a:ln w="0">
            <a:noFill/>
          </a:ln>
        </p:spPr>
      </p:pic>
      <p:sp>
        <p:nvSpPr>
          <p:cNvPr id="668" name="Text 1"/>
          <p:cNvSpPr/>
          <p:nvPr/>
        </p:nvSpPr>
        <p:spPr>
          <a:xfrm>
            <a:off x="1509120" y="2698920"/>
            <a:ext cx="814896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300"/>
              </a:lnSpc>
              <a:tabLst>
                <a:tab algn="l" pos="0"/>
              </a:tabLst>
            </a:pPr>
            <a:r>
              <a:rPr b="1" lang="en-US" sz="3450" spc="-1" strike="noStrike">
                <a:solidFill>
                  <a:srgbClr val="f0f4f1"/>
                </a:solidFill>
                <a:latin typeface="adonis-web"/>
                <a:ea typeface="adonis-web"/>
              </a:rPr>
              <a:t>Итак, создание базовой сцены с Cesium JS</a:t>
            </a:r>
            <a:endParaRPr b="0" lang="en-US" sz="3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9" name="Image 3" descr="preencoded.png"/>
          <p:cNvPicPr/>
          <p:nvPr/>
        </p:nvPicPr>
        <p:blipFill>
          <a:blip r:embed="rId4"/>
          <a:stretch/>
        </p:blipFill>
        <p:spPr>
          <a:xfrm>
            <a:off x="1509120" y="3511080"/>
            <a:ext cx="876600" cy="1403280"/>
          </a:xfrm>
          <a:prstGeom prst="rect">
            <a:avLst/>
          </a:prstGeom>
          <a:ln w="0">
            <a:noFill/>
          </a:ln>
        </p:spPr>
      </p:pic>
      <p:sp>
        <p:nvSpPr>
          <p:cNvPr id="670" name="Text 2"/>
          <p:cNvSpPr/>
          <p:nvPr/>
        </p:nvSpPr>
        <p:spPr>
          <a:xfrm>
            <a:off x="2650320" y="3686400"/>
            <a:ext cx="3162960" cy="3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1" lang="en-US" sz="2050" spc="-1" strike="noStrike">
                <a:solidFill>
                  <a:srgbClr val="d7e5d8"/>
                </a:solidFill>
                <a:latin typeface="adonis-web"/>
                <a:ea typeface="adonis-web"/>
              </a:rPr>
              <a:t>Инициализация Viewer</a:t>
            </a:r>
            <a:endParaRPr b="0" lang="en-US" sz="2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Text 3"/>
          <p:cNvSpPr/>
          <p:nvPr/>
        </p:nvSpPr>
        <p:spPr>
          <a:xfrm>
            <a:off x="2650320" y="4120920"/>
            <a:ext cx="701748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1" lang="en-US" sz="1700" spc="-1" strike="noStrike">
                <a:solidFill>
                  <a:srgbClr val="d7e5d8"/>
                </a:solidFill>
                <a:latin typeface="adonis-web"/>
                <a:ea typeface="adonis-web"/>
              </a:rPr>
              <a:t> </a:t>
            </a:r>
            <a:r>
              <a:rPr b="1" lang="en-US" sz="1700" spc="-1" strike="noStrike">
                <a:solidFill>
                  <a:srgbClr val="d7e5d8"/>
                </a:solidFill>
                <a:latin typeface="adonis-web"/>
                <a:ea typeface="adonis-web"/>
              </a:rPr>
              <a:t>Создаем объект Viewer, который будет управлять 3D-сценой.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2" name="Image 4" descr="preencoded.png"/>
          <p:cNvPicPr/>
          <p:nvPr/>
        </p:nvPicPr>
        <p:blipFill>
          <a:blip r:embed="rId5"/>
          <a:stretch/>
        </p:blipFill>
        <p:spPr>
          <a:xfrm>
            <a:off x="1509120" y="4915800"/>
            <a:ext cx="876600" cy="1403280"/>
          </a:xfrm>
          <a:prstGeom prst="rect">
            <a:avLst/>
          </a:prstGeom>
          <a:ln w="0">
            <a:noFill/>
          </a:ln>
        </p:spPr>
      </p:pic>
      <p:sp>
        <p:nvSpPr>
          <p:cNvPr id="673" name="Text 4"/>
          <p:cNvSpPr/>
          <p:nvPr/>
        </p:nvSpPr>
        <p:spPr>
          <a:xfrm>
            <a:off x="2650320" y="5091480"/>
            <a:ext cx="2632680" cy="3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1" lang="en-US" sz="2050" spc="-1" strike="noStrike">
                <a:solidFill>
                  <a:srgbClr val="d7e5d8"/>
                </a:solidFill>
                <a:latin typeface="adonis-web"/>
                <a:ea typeface="adonis-web"/>
              </a:rPr>
              <a:t>Настройка камеры</a:t>
            </a:r>
            <a:endParaRPr b="0" lang="en-US" sz="2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4" name="Text 5"/>
          <p:cNvSpPr/>
          <p:nvPr/>
        </p:nvSpPr>
        <p:spPr>
          <a:xfrm>
            <a:off x="2650320" y="5525640"/>
            <a:ext cx="2193480" cy="2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1" lang="en-US" sz="1700" spc="-1" strike="noStrike">
                <a:solidFill>
                  <a:srgbClr val="d7e5d8"/>
                </a:solidFill>
                <a:latin typeface="adonis-web"/>
                <a:ea typeface="adonis-web"/>
              </a:rPr>
              <a:t>Если необходимо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5" name="Image 5" descr="preencoded.png"/>
          <p:cNvPicPr/>
          <p:nvPr/>
        </p:nvPicPr>
        <p:blipFill>
          <a:blip r:embed="rId6"/>
          <a:stretch/>
        </p:blipFill>
        <p:spPr>
          <a:xfrm>
            <a:off x="1509120" y="6320520"/>
            <a:ext cx="876600" cy="1403280"/>
          </a:xfrm>
          <a:prstGeom prst="rect">
            <a:avLst/>
          </a:prstGeom>
          <a:ln w="0">
            <a:noFill/>
          </a:ln>
        </p:spPr>
      </p:pic>
      <p:sp>
        <p:nvSpPr>
          <p:cNvPr id="676" name="Text 6"/>
          <p:cNvSpPr/>
          <p:nvPr/>
        </p:nvSpPr>
        <p:spPr>
          <a:xfrm>
            <a:off x="2650320" y="6496200"/>
            <a:ext cx="3259800" cy="3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1" lang="en-US" sz="2050" spc="-1" strike="noStrike">
                <a:solidFill>
                  <a:srgbClr val="d7e5d8"/>
                </a:solidFill>
                <a:latin typeface="adonis-web"/>
                <a:ea typeface="adonis-web"/>
              </a:rPr>
              <a:t>Добавление геоданных</a:t>
            </a:r>
            <a:endParaRPr b="0" lang="en-US" sz="2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7" name="Text 7"/>
          <p:cNvSpPr/>
          <p:nvPr/>
        </p:nvSpPr>
        <p:spPr>
          <a:xfrm>
            <a:off x="2650320" y="6930720"/>
            <a:ext cx="9907920" cy="3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1" lang="en-US" sz="2050" spc="-1" strike="noStrike">
                <a:solidFill>
                  <a:srgbClr val="d7e5d8"/>
                </a:solidFill>
                <a:latin typeface="adonis-web"/>
                <a:ea typeface="adonis-web"/>
              </a:rPr>
              <a:t>Загружаем и добавляем геоданные, такие как модели, слои или точки.</a:t>
            </a:r>
            <a:endParaRPr b="0" lang="en-US" sz="2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679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680" name="Image 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5484960" cy="8228160"/>
          </a:xfrm>
          <a:prstGeom prst="rect">
            <a:avLst/>
          </a:prstGeom>
          <a:ln w="0">
            <a:noFill/>
          </a:ln>
        </p:spPr>
      </p:pic>
      <p:pic>
        <p:nvPicPr>
          <p:cNvPr id="681" name="Image 2" descr="preencoded.png"/>
          <p:cNvPicPr/>
          <p:nvPr/>
        </p:nvPicPr>
        <p:blipFill>
          <a:blip r:embed="rId3"/>
          <a:stretch/>
        </p:blipFill>
        <p:spPr>
          <a:xfrm>
            <a:off x="283320" y="2475000"/>
            <a:ext cx="4917960" cy="3278160"/>
          </a:xfrm>
          <a:prstGeom prst="rect">
            <a:avLst/>
          </a:prstGeom>
          <a:ln w="0">
            <a:noFill/>
          </a:ln>
        </p:spPr>
      </p:pic>
      <p:sp>
        <p:nvSpPr>
          <p:cNvPr id="682" name="Text 1"/>
          <p:cNvSpPr/>
          <p:nvPr/>
        </p:nvSpPr>
        <p:spPr>
          <a:xfrm>
            <a:off x="6280200" y="2427840"/>
            <a:ext cx="566928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Подведем итоги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Text 2"/>
          <p:cNvSpPr/>
          <p:nvPr/>
        </p:nvSpPr>
        <p:spPr>
          <a:xfrm>
            <a:off x="6280200" y="3476880"/>
            <a:ext cx="7554960" cy="127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0f4f1"/>
                </a:solidFill>
                <a:latin typeface="adonis-web"/>
                <a:ea typeface="adonis-web"/>
              </a:rPr>
              <a:t>Cesium JS - отличная библиотека. Один из самых простых по входу картографических сервисов.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4" name="Text 3"/>
          <p:cNvSpPr/>
          <p:nvPr/>
        </p:nvSpPr>
        <p:spPr>
          <a:xfrm>
            <a:off x="6280200" y="5092920"/>
            <a:ext cx="755496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f0f4f1"/>
                </a:solidFill>
                <a:latin typeface="adonis-web"/>
                <a:ea typeface="adonis-web"/>
              </a:rPr>
              <a:t>При разработке не смотришь на надоевшие формы , а щупаешь руками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686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687" name="Image 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5484960" cy="8228160"/>
          </a:xfrm>
          <a:prstGeom prst="rect">
            <a:avLst/>
          </a:prstGeom>
          <a:ln w="0">
            <a:noFill/>
          </a:ln>
        </p:spPr>
      </p:pic>
      <p:pic>
        <p:nvPicPr>
          <p:cNvPr id="688" name="Image 2" descr="preencoded.png"/>
          <p:cNvPicPr/>
          <p:nvPr/>
        </p:nvPicPr>
        <p:blipFill>
          <a:blip r:embed="rId3"/>
          <a:stretch/>
        </p:blipFill>
        <p:spPr>
          <a:xfrm>
            <a:off x="283320" y="2270160"/>
            <a:ext cx="4917960" cy="3688200"/>
          </a:xfrm>
          <a:prstGeom prst="rect">
            <a:avLst/>
          </a:prstGeom>
          <a:ln w="0">
            <a:noFill/>
          </a:ln>
        </p:spPr>
      </p:pic>
      <p:sp>
        <p:nvSpPr>
          <p:cNvPr id="689" name="Text 1"/>
          <p:cNvSpPr/>
          <p:nvPr/>
        </p:nvSpPr>
        <p:spPr>
          <a:xfrm>
            <a:off x="6280200" y="3760200"/>
            <a:ext cx="695556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" strike="noStrike">
                <a:solidFill>
                  <a:srgbClr val="f0f4f1"/>
                </a:solidFill>
                <a:latin typeface="adonis-web"/>
                <a:ea typeface="adonis-web"/>
              </a:rPr>
              <a:t>Всем большое спасибо!</a:t>
            </a:r>
            <a:endParaRPr b="0" lang="en-US" sz="44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21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152025">
              <a:alpha val="7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pic>
        <p:nvPicPr>
          <p:cNvPr id="122" name="Image 1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5484960" cy="8228160"/>
          </a:xfrm>
          <a:prstGeom prst="rect">
            <a:avLst/>
          </a:prstGeom>
          <a:ln w="0">
            <a:noFill/>
          </a:ln>
        </p:spPr>
      </p:pic>
      <p:pic>
        <p:nvPicPr>
          <p:cNvPr id="123" name="Image 2" descr="preencoded.png"/>
          <p:cNvPicPr/>
          <p:nvPr/>
        </p:nvPicPr>
        <p:blipFill>
          <a:blip r:embed="rId3"/>
          <a:stretch/>
        </p:blipFill>
        <p:spPr>
          <a:xfrm>
            <a:off x="283320" y="1654920"/>
            <a:ext cx="4917960" cy="4917960"/>
          </a:xfrm>
          <a:prstGeom prst="rect">
            <a:avLst/>
          </a:prstGeom>
          <a:ln w="0">
            <a:noFill/>
          </a:ln>
        </p:spPr>
      </p:pic>
      <p:sp>
        <p:nvSpPr>
          <p:cNvPr id="124" name="Shape 2"/>
          <p:cNvSpPr/>
          <p:nvPr/>
        </p:nvSpPr>
        <p:spPr>
          <a:xfrm>
            <a:off x="6280200" y="2635200"/>
            <a:ext cx="509040" cy="509040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5" name="Text 3"/>
          <p:cNvSpPr/>
          <p:nvPr/>
        </p:nvSpPr>
        <p:spPr>
          <a:xfrm>
            <a:off x="6438600" y="2720160"/>
            <a:ext cx="19224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fffff"/>
                </a:solidFill>
                <a:latin typeface="adonis-web"/>
                <a:ea typeface="adonis-web"/>
              </a:rPr>
              <a:t>1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 4"/>
          <p:cNvSpPr/>
          <p:nvPr/>
        </p:nvSpPr>
        <p:spPr>
          <a:xfrm>
            <a:off x="7017480" y="2635200"/>
            <a:ext cx="292644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d7e5d8"/>
                </a:solidFill>
                <a:latin typeface="adonis-web"/>
                <a:ea typeface="adonis-web"/>
              </a:rPr>
              <a:t>Визуализация 3D-геоданных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Text 5"/>
          <p:cNvSpPr/>
          <p:nvPr/>
        </p:nvSpPr>
        <p:spPr>
          <a:xfrm>
            <a:off x="7017480" y="3480120"/>
            <a:ext cx="2926440" cy="145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d7e5d8"/>
                </a:solidFill>
                <a:latin typeface="Syne"/>
                <a:ea typeface="Syne"/>
              </a:rPr>
              <a:t>Позволяет отображать различные геоданные, такие как точки, линии, полигоны и модели.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Shape 6"/>
          <p:cNvSpPr/>
          <p:nvPr/>
        </p:nvSpPr>
        <p:spPr>
          <a:xfrm>
            <a:off x="10171800" y="2635200"/>
            <a:ext cx="509040" cy="509040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29" name="Text 7"/>
          <p:cNvSpPr/>
          <p:nvPr/>
        </p:nvSpPr>
        <p:spPr>
          <a:xfrm>
            <a:off x="10330200" y="2720160"/>
            <a:ext cx="19224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1" lang="en-US" sz="2650" spc="-1" strike="noStrike">
                <a:solidFill>
                  <a:srgbClr val="ffffff"/>
                </a:solidFill>
                <a:latin typeface="adonis-web"/>
                <a:ea typeface="adonis-web"/>
              </a:rPr>
              <a:t>2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Text 8"/>
          <p:cNvSpPr/>
          <p:nvPr/>
        </p:nvSpPr>
        <p:spPr>
          <a:xfrm>
            <a:off x="10909080" y="2635200"/>
            <a:ext cx="283392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d7e5d8"/>
                </a:solidFill>
                <a:latin typeface="adonis-web"/>
                <a:ea typeface="adonis-web"/>
              </a:rPr>
              <a:t>Работа с картами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 9"/>
          <p:cNvSpPr/>
          <p:nvPr/>
        </p:nvSpPr>
        <p:spPr>
          <a:xfrm>
            <a:off x="10909080" y="3125520"/>
            <a:ext cx="2926440" cy="217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d7e5d8"/>
                </a:solidFill>
                <a:latin typeface="Syne"/>
                <a:ea typeface="Syne"/>
              </a:rPr>
              <a:t>Возможность создавать и настраивать интерактивные карты с использованием различных источников данных.</a:t>
            </a: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 18"/>
          <p:cNvSpPr/>
          <p:nvPr/>
        </p:nvSpPr>
        <p:spPr>
          <a:xfrm>
            <a:off x="6207480" y="892440"/>
            <a:ext cx="7700400" cy="128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051"/>
              </a:lnSpc>
              <a:tabLst>
                <a:tab algn="l" pos="0"/>
              </a:tabLst>
            </a:pPr>
            <a:r>
              <a:rPr b="1" lang="en-US" sz="4050" spc="-1" strike="noStrike">
                <a:solidFill>
                  <a:srgbClr val="f0f4f1"/>
                </a:solidFill>
                <a:latin typeface="adonis-web"/>
                <a:ea typeface="adonis-web"/>
              </a:rPr>
              <a:t>Основные возможности Cesium JS</a:t>
            </a:r>
            <a:endParaRPr b="0" lang="en-US" sz="40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</TotalTime>
  <Application>LibreOffice/24.2.6.2$Linux_X86_64 LibreOffice_project/420$Build-2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2024-08-30T10:38:58Z</dcterms:created>
  <dc:creator>PptxGenJS</dc:creator>
  <dc:description/>
  <dc:language>en-US</dc:language>
  <cp:lastModifiedBy/>
  <dcterms:modified xsi:type="dcterms:W3CDTF">2024-10-24T16:25:54Z</dcterms:modified>
  <cp:revision>17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76</vt:i4>
  </property>
  <property fmtid="{D5CDD505-2E9C-101B-9397-08002B2CF9AE}" pid="3" name="PresentationFormat">
    <vt:lpwstr>On-screen Show (16:9)</vt:lpwstr>
  </property>
  <property fmtid="{D5CDD505-2E9C-101B-9397-08002B2CF9AE}" pid="4" name="Slides">
    <vt:i4>76</vt:i4>
  </property>
</Properties>
</file>